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20"/>
  </p:notesMasterIdLst>
  <p:sldIdLst>
    <p:sldId id="319" r:id="rId5"/>
    <p:sldId id="311" r:id="rId6"/>
    <p:sldId id="312" r:id="rId7"/>
    <p:sldId id="313" r:id="rId8"/>
    <p:sldId id="321" r:id="rId9"/>
    <p:sldId id="314" r:id="rId10"/>
    <p:sldId id="322" r:id="rId11"/>
    <p:sldId id="323" r:id="rId12"/>
    <p:sldId id="325" r:id="rId13"/>
    <p:sldId id="327" r:id="rId14"/>
    <p:sldId id="316" r:id="rId15"/>
    <p:sldId id="317" r:id="rId16"/>
    <p:sldId id="299" r:id="rId17"/>
    <p:sldId id="300" r:id="rId18"/>
    <p:sldId id="328" r:id="rId19"/>
  </p:sldIdLst>
  <p:sldSz cx="6858000" cy="5143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VIDIA" initials="N" lastIdx="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6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6" d="100"/>
          <a:sy n="126" d="100"/>
        </p:scale>
        <p:origin x="1458" y="90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812E3-CD6B-4133-86C9-069243F2B4AD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2C6969-631E-44AD-A2DE-BE8C2C93A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527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6858000" cy="51434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85728" fontAlgn="base">
                <a:spcBef>
                  <a:spcPct val="0"/>
                </a:spcBef>
                <a:spcAft>
                  <a:spcPct val="0"/>
                </a:spcAft>
              </a:pPr>
              <a:endParaRPr lang="en-US" sz="1125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137650" y="3998625"/>
            <a:ext cx="5430791" cy="276935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333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1121520" y="3560045"/>
            <a:ext cx="5439300" cy="438582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25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624038"/>
            <a:ext cx="6858001" cy="1488781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23639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6"/>
            <a:ext cx="6217920" cy="40239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91564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12272"/>
            <a:ext cx="6217920" cy="402127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333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931172"/>
            <a:ext cx="6858000" cy="2154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28" fontAlgn="base">
              <a:spcBef>
                <a:spcPct val="0"/>
              </a:spcBef>
              <a:spcAft>
                <a:spcPct val="0"/>
              </a:spcAft>
            </a:pPr>
            <a:endParaRPr lang="en-US" sz="1125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449" y="5042944"/>
            <a:ext cx="200643" cy="641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417" cap="none" dirty="0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9306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5"/>
            <a:ext cx="6217920" cy="399416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500" dirty="0" smtClean="0"/>
            </a:lvl1pPr>
            <a:lvl2pPr>
              <a:defRPr lang="en-US" sz="1167" dirty="0" smtClean="0"/>
            </a:lvl2pPr>
            <a:lvl3pPr>
              <a:defRPr lang="en-US" sz="1167" dirty="0" smtClean="0"/>
            </a:lvl3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5447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70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9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Autofit/>
          </a:bodyPr>
          <a:lstStyle>
            <a:lvl1pPr algn="r">
              <a:defRPr sz="2100" b="1">
                <a:solidFill>
                  <a:schemeClr val="accent2">
                    <a:lumMod val="75000"/>
                  </a:schemeClr>
                </a:solidFill>
                <a:latin typeface="Arial Black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3962400"/>
          </a:xfrm>
        </p:spPr>
        <p:txBody>
          <a:bodyPr>
            <a:normAutofit/>
          </a:bodyPr>
          <a:lstStyle>
            <a:lvl1pPr>
              <a:defRPr sz="1350">
                <a:latin typeface="Arial" pitchFamily="34" charset="0"/>
                <a:cs typeface="Arial" pitchFamily="34" charset="0"/>
              </a:defRPr>
            </a:lvl1pPr>
            <a:lvl2pPr marL="557213" indent="-214313">
              <a:buFont typeface="Arial" pitchFamily="34" charset="0"/>
              <a:buChar char="•"/>
              <a:defRPr sz="1350">
                <a:latin typeface="Arial" pitchFamily="34" charset="0"/>
                <a:cs typeface="Arial" pitchFamily="34" charset="0"/>
              </a:defRPr>
            </a:lvl2pPr>
            <a:lvl3pPr>
              <a:defRPr sz="1350">
                <a:latin typeface="Arial" pitchFamily="34" charset="0"/>
                <a:cs typeface="Arial" pitchFamily="34" charset="0"/>
              </a:defRPr>
            </a:lvl3pPr>
            <a:lvl4pPr marL="1200150" indent="-171450">
              <a:buFont typeface="Arial" pitchFamily="34" charset="0"/>
              <a:buChar char="•"/>
              <a:defRPr sz="1350">
                <a:latin typeface="Arial" pitchFamily="34" charset="0"/>
                <a:cs typeface="Arial" pitchFamily="34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06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Autofit/>
          </a:bodyPr>
          <a:lstStyle>
            <a:lvl1pPr algn="r">
              <a:defRPr sz="2100">
                <a:solidFill>
                  <a:schemeClr val="accent2">
                    <a:lumMod val="75000"/>
                  </a:schemeClr>
                </a:solidFill>
                <a:latin typeface="Arial Black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0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4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5.png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250" y="291626"/>
            <a:ext cx="6185087" cy="4385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2341" y="1110344"/>
            <a:ext cx="6169964" cy="3625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" y="4989837"/>
            <a:ext cx="6859964" cy="158643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11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12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98934" y="5034091"/>
            <a:ext cx="200643" cy="769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500" cap="none" dirty="0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6713" y="4993160"/>
            <a:ext cx="687324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27" y="5032625"/>
            <a:ext cx="412598" cy="7609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6149909" y="5028452"/>
            <a:ext cx="362782" cy="84445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72239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6" r:id="rId7"/>
    <p:sldLayoutId id="2147483651" r:id="rId8"/>
    <p:sldLayoutId id="2147483652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500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5pPr>
      <a:lvl6pPr marL="28572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6pPr>
      <a:lvl7pPr marL="571455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7pPr>
      <a:lvl8pPr marL="857182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8pPr>
      <a:lvl9pPr marL="114290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9pPr>
    </p:titleStyle>
    <p:bodyStyle>
      <a:lvl1pPr marL="236793" indent="-236793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15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25177" indent="-190492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670692" indent="-169327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109177" indent="-142863" algn="l" rtl="0" eaLnBrk="1" fontAlgn="base" hangingPunct="1">
        <a:spcBef>
          <a:spcPct val="20000"/>
        </a:spcBef>
        <a:spcAft>
          <a:spcPct val="0"/>
        </a:spcAft>
        <a:buChar char="–"/>
        <a:defRPr sz="1250">
          <a:solidFill>
            <a:schemeClr val="bg1"/>
          </a:solidFill>
          <a:latin typeface="+mn-lt"/>
        </a:defRPr>
      </a:lvl4pPr>
      <a:lvl5pPr marL="1323472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5pPr>
      <a:lvl6pPr marL="1609200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6pPr>
      <a:lvl7pPr marL="1894927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7pPr>
      <a:lvl8pPr marL="2180654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8pPr>
      <a:lvl9pPr marL="2466381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2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455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182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290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636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363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09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5817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7" Type="http://schemas.openxmlformats.org/officeDocument/2006/relationships/image" Target="../media/image15.emf"/><Relationship Id="rId2" Type="http://schemas.microsoft.com/office/2007/relationships/media" Target="../media/media13.m4a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7" Type="http://schemas.openxmlformats.org/officeDocument/2006/relationships/image" Target="../media/image16.emf"/><Relationship Id="rId2" Type="http://schemas.microsoft.com/office/2007/relationships/media" Target="../media/media14.m4a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4.png"/><Relationship Id="rId5" Type="http://schemas.openxmlformats.org/officeDocument/2006/relationships/image" Target="../media/image17.png"/><Relationship Id="rId4" Type="http://schemas.openxmlformats.org/officeDocument/2006/relationships/hyperlink" Target="http://creativecommons.org/licenses/by-nc/4.0/legalco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137650" y="3998625"/>
            <a:ext cx="5430791" cy="276935"/>
          </a:xfrm>
        </p:spPr>
        <p:txBody>
          <a:bodyPr/>
          <a:lstStyle/>
          <a:p>
            <a:r>
              <a:rPr lang="en-US" dirty="0" smtClean="0"/>
              <a:t>Introduction </a:t>
            </a:r>
            <a:r>
              <a:rPr lang="en-US" dirty="0"/>
              <a:t>to </a:t>
            </a:r>
            <a:r>
              <a:rPr lang="en-US" dirty="0" err="1" smtClean="0"/>
              <a:t>OpenACC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121520" y="3684695"/>
            <a:ext cx="5439300" cy="313932"/>
          </a:xfrm>
        </p:spPr>
        <p:txBody>
          <a:bodyPr/>
          <a:lstStyle/>
          <a:p>
            <a:r>
              <a:rPr lang="en-US" sz="1600" smtClean="0"/>
              <a:t>Lecture </a:t>
            </a:r>
            <a:r>
              <a:rPr lang="en-US" sz="1600" dirty="0" smtClean="0"/>
              <a:t>21.1 - Related </a:t>
            </a:r>
            <a:r>
              <a:rPr lang="en-US" sz="1600" dirty="0"/>
              <a:t>Programming Models: </a:t>
            </a:r>
            <a:r>
              <a:rPr lang="en-US" sz="1600" dirty="0" err="1"/>
              <a:t>OpenACC</a:t>
            </a:r>
            <a:endParaRPr lang="en-US" sz="1600" dirty="0"/>
          </a:p>
        </p:txBody>
      </p:sp>
      <p:sp>
        <p:nvSpPr>
          <p:cNvPr id="5" name="Title 10"/>
          <p:cNvSpPr txBox="1">
            <a:spLocks/>
          </p:cNvSpPr>
          <p:nvPr/>
        </p:nvSpPr>
        <p:spPr bwMode="auto">
          <a:xfrm>
            <a:off x="4110958" y="763395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/>
              <a:t>GPU Teaching Kit</a:t>
            </a:r>
            <a:endParaRPr lang="en-US" sz="1667" kern="0" dirty="0"/>
          </a:p>
        </p:txBody>
      </p:sp>
      <p:sp>
        <p:nvSpPr>
          <p:cNvPr id="6" name="Subtitle 11"/>
          <p:cNvSpPr txBox="1">
            <a:spLocks/>
          </p:cNvSpPr>
          <p:nvPr/>
        </p:nvSpPr>
        <p:spPr bwMode="auto">
          <a:xfrm>
            <a:off x="4125095" y="1071235"/>
            <a:ext cx="2423078" cy="203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917" kern="0" dirty="0" smtClean="0"/>
              <a:t>Accelerated Computing</a:t>
            </a:r>
            <a:endParaRPr lang="en-US" sz="917" kern="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62800" y="42946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041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173">
        <p:fade/>
      </p:transition>
    </mc:Choice>
    <mc:Fallback xmlns="">
      <p:transition spd="med" advTm="171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Some Observations (4)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202531" indent="-1202531">
              <a:buNone/>
            </a:pPr>
            <a:r>
              <a:rPr lang="en-US" sz="1050" dirty="0" smtClean="0"/>
              <a:t>1. void </a:t>
            </a:r>
            <a:r>
              <a:rPr lang="en-US" sz="1050" dirty="0" err="1"/>
              <a:t>computeAcc</a:t>
            </a:r>
            <a:r>
              <a:rPr lang="en-US" sz="1050" dirty="0"/>
              <a:t>(float *P, </a:t>
            </a:r>
            <a:r>
              <a:rPr lang="en-US" sz="1050" dirty="0" err="1"/>
              <a:t>const</a:t>
            </a:r>
            <a:r>
              <a:rPr lang="en-US" sz="1050" dirty="0"/>
              <a:t> float *M, </a:t>
            </a:r>
            <a:r>
              <a:rPr lang="en-US" sz="1050" dirty="0" err="1"/>
              <a:t>const</a:t>
            </a:r>
            <a:r>
              <a:rPr lang="en-US" sz="1050" dirty="0"/>
              <a:t> float *N, 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Mh</a:t>
            </a:r>
            <a:r>
              <a:rPr lang="en-US" sz="1050" dirty="0"/>
              <a:t>, </a:t>
            </a:r>
            <a:r>
              <a:rPr lang="en-US" sz="1050" dirty="0" err="1"/>
              <a:t>int</a:t>
            </a:r>
            <a:r>
              <a:rPr lang="en-US" sz="1050" dirty="0"/>
              <a:t> Mw, 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Nw</a:t>
            </a:r>
            <a:r>
              <a:rPr lang="en-US" sz="1050" dirty="0"/>
              <a:t>)</a:t>
            </a:r>
          </a:p>
          <a:p>
            <a:pPr marL="0" indent="0">
              <a:buNone/>
            </a:pPr>
            <a:r>
              <a:rPr lang="en-US" sz="1050" dirty="0" smtClean="0"/>
              <a:t>2. {</a:t>
            </a:r>
            <a:endParaRPr lang="en-US" sz="1050" dirty="0"/>
          </a:p>
          <a:p>
            <a:pPr marL="300038" indent="-300038">
              <a:buNone/>
            </a:pPr>
            <a:r>
              <a:rPr lang="en-US" sz="1050" b="1" dirty="0" smtClean="0">
                <a:solidFill>
                  <a:srgbClr val="FA6300"/>
                </a:solidFill>
              </a:rPr>
              <a:t>3.  #</a:t>
            </a:r>
            <a:r>
              <a:rPr lang="en-US" sz="1050" b="1" dirty="0">
                <a:solidFill>
                  <a:srgbClr val="FA6300"/>
                </a:solidFill>
              </a:rPr>
              <a:t>pragma </a:t>
            </a:r>
            <a:r>
              <a:rPr lang="en-US" sz="1050" b="1" dirty="0" err="1">
                <a:solidFill>
                  <a:srgbClr val="FA6300"/>
                </a:solidFill>
              </a:rPr>
              <a:t>acc</a:t>
            </a:r>
            <a:r>
              <a:rPr lang="en-US" sz="1050" b="1" dirty="0">
                <a:solidFill>
                  <a:srgbClr val="FA6300"/>
                </a:solidFill>
              </a:rPr>
              <a:t> parallel loop </a:t>
            </a:r>
            <a:r>
              <a:rPr lang="en-US" sz="1050" b="1" dirty="0" err="1">
                <a:solidFill>
                  <a:srgbClr val="FA6300"/>
                </a:solidFill>
              </a:rPr>
              <a:t>copyin</a:t>
            </a:r>
            <a:r>
              <a:rPr lang="en-US" sz="1050" b="1" dirty="0">
                <a:solidFill>
                  <a:srgbClr val="FA6300"/>
                </a:solidFill>
              </a:rPr>
              <a:t>(M[0:Mh*Mw]) </a:t>
            </a:r>
            <a:r>
              <a:rPr lang="en-US" sz="1050" b="1" dirty="0" err="1">
                <a:solidFill>
                  <a:srgbClr val="FA6300"/>
                </a:solidFill>
              </a:rPr>
              <a:t>copyin</a:t>
            </a:r>
            <a:r>
              <a:rPr lang="en-US" sz="1050" b="1" dirty="0">
                <a:solidFill>
                  <a:srgbClr val="FA6300"/>
                </a:solidFill>
              </a:rPr>
              <a:t>(N[0:Mw*</a:t>
            </a:r>
            <a:r>
              <a:rPr lang="en-US" sz="1050" b="1" dirty="0" err="1">
                <a:solidFill>
                  <a:srgbClr val="FA6300"/>
                </a:solidFill>
              </a:rPr>
              <a:t>Nw</a:t>
            </a:r>
            <a:r>
              <a:rPr lang="en-US" sz="1050" b="1" dirty="0">
                <a:solidFill>
                  <a:srgbClr val="FA6300"/>
                </a:solidFill>
              </a:rPr>
              <a:t>]) </a:t>
            </a:r>
            <a:r>
              <a:rPr lang="en-US" sz="1050" b="1" dirty="0" err="1">
                <a:solidFill>
                  <a:srgbClr val="FA6300"/>
                </a:solidFill>
              </a:rPr>
              <a:t>copyout</a:t>
            </a:r>
            <a:r>
              <a:rPr lang="en-US" sz="1050" b="1" dirty="0">
                <a:solidFill>
                  <a:srgbClr val="FA6300"/>
                </a:solidFill>
              </a:rPr>
              <a:t>(P[0:Mh*</a:t>
            </a:r>
            <a:r>
              <a:rPr lang="en-US" sz="1050" b="1" dirty="0" err="1">
                <a:solidFill>
                  <a:srgbClr val="FA6300"/>
                </a:solidFill>
              </a:rPr>
              <a:t>Nw</a:t>
            </a:r>
            <a:r>
              <a:rPr lang="en-US" sz="1050" b="1" dirty="0">
                <a:solidFill>
                  <a:srgbClr val="FA6300"/>
                </a:solidFill>
              </a:rPr>
              <a:t>]) </a:t>
            </a:r>
          </a:p>
          <a:p>
            <a:pPr marL="0" indent="0">
              <a:buNone/>
            </a:pPr>
            <a:r>
              <a:rPr lang="en-US" sz="1050" dirty="0" smtClean="0"/>
              <a:t>4.  for </a:t>
            </a:r>
            <a:r>
              <a:rPr lang="en-US" sz="1050" dirty="0"/>
              <a:t>(</a:t>
            </a:r>
            <a:r>
              <a:rPr lang="en-US" sz="1050" dirty="0" err="1"/>
              <a:t>int</a:t>
            </a:r>
            <a:r>
              <a:rPr lang="en-US" sz="1050" dirty="0"/>
              <a:t> i=0; i&lt;</a:t>
            </a:r>
            <a:r>
              <a:rPr lang="en-US" sz="1050" dirty="0" err="1"/>
              <a:t>Mh</a:t>
            </a:r>
            <a:r>
              <a:rPr lang="en-US" sz="1050" dirty="0"/>
              <a:t>; i++) {</a:t>
            </a:r>
          </a:p>
          <a:p>
            <a:pPr marL="0" indent="0">
              <a:buNone/>
            </a:pPr>
            <a:r>
              <a:rPr lang="en-US" sz="1050" b="1" dirty="0" smtClean="0">
                <a:solidFill>
                  <a:srgbClr val="FA6300"/>
                </a:solidFill>
              </a:rPr>
              <a:t>5.    #</a:t>
            </a:r>
            <a:r>
              <a:rPr lang="en-US" sz="1050" b="1" dirty="0">
                <a:solidFill>
                  <a:srgbClr val="FA6300"/>
                </a:solidFill>
              </a:rPr>
              <a:t>pragma </a:t>
            </a:r>
            <a:r>
              <a:rPr lang="en-US" sz="1050" b="1" dirty="0" err="1">
                <a:solidFill>
                  <a:srgbClr val="FA6300"/>
                </a:solidFill>
              </a:rPr>
              <a:t>acc</a:t>
            </a:r>
            <a:r>
              <a:rPr lang="en-US" sz="1050" b="1" dirty="0">
                <a:solidFill>
                  <a:srgbClr val="FA6300"/>
                </a:solidFill>
              </a:rPr>
              <a:t> loop </a:t>
            </a:r>
          </a:p>
          <a:p>
            <a:pPr marL="0" indent="0">
              <a:buNone/>
            </a:pPr>
            <a:r>
              <a:rPr lang="en-US" sz="1050" dirty="0" smtClean="0"/>
              <a:t>6.      </a:t>
            </a:r>
            <a:r>
              <a:rPr lang="en-US" sz="1050" dirty="0"/>
              <a:t>for (</a:t>
            </a:r>
            <a:r>
              <a:rPr lang="en-US" sz="1050" dirty="0" err="1"/>
              <a:t>int</a:t>
            </a:r>
            <a:r>
              <a:rPr lang="en-US" sz="1050" dirty="0"/>
              <a:t> j=0; j&lt;</a:t>
            </a:r>
            <a:r>
              <a:rPr lang="en-US" sz="1050" dirty="0" err="1"/>
              <a:t>Nw</a:t>
            </a:r>
            <a:r>
              <a:rPr lang="en-US" sz="1050" dirty="0"/>
              <a:t>; j++) {</a:t>
            </a:r>
          </a:p>
          <a:p>
            <a:pPr marL="0" indent="0">
              <a:buNone/>
            </a:pPr>
            <a:r>
              <a:rPr lang="en-US" sz="1050" dirty="0" smtClean="0"/>
              <a:t>7.          </a:t>
            </a:r>
            <a:r>
              <a:rPr lang="en-US" sz="1050" dirty="0"/>
              <a:t>float sum = 0;</a:t>
            </a:r>
          </a:p>
          <a:p>
            <a:pPr marL="0" indent="0">
              <a:buNone/>
            </a:pPr>
            <a:r>
              <a:rPr lang="en-US" sz="1050" dirty="0" smtClean="0"/>
              <a:t>8.          </a:t>
            </a:r>
            <a:r>
              <a:rPr lang="en-US" sz="1050" dirty="0"/>
              <a:t>for (</a:t>
            </a:r>
            <a:r>
              <a:rPr lang="en-US" sz="1050" dirty="0" err="1"/>
              <a:t>int</a:t>
            </a:r>
            <a:r>
              <a:rPr lang="en-US" sz="1050" dirty="0"/>
              <a:t> k=0; k&lt;Mw; k++) {</a:t>
            </a:r>
          </a:p>
          <a:p>
            <a:pPr marL="0" indent="0">
              <a:buNone/>
            </a:pPr>
            <a:r>
              <a:rPr lang="en-US" sz="1050" dirty="0" smtClean="0"/>
              <a:t>9.               </a:t>
            </a:r>
            <a:r>
              <a:rPr lang="en-US" sz="1050" dirty="0"/>
              <a:t>float a = M[i*</a:t>
            </a:r>
            <a:r>
              <a:rPr lang="en-US" sz="1050" dirty="0" err="1"/>
              <a:t>Mw+k</a:t>
            </a:r>
            <a:r>
              <a:rPr lang="en-US" sz="1050" dirty="0"/>
              <a:t>];</a:t>
            </a:r>
          </a:p>
          <a:p>
            <a:pPr marL="0" indent="0">
              <a:buNone/>
            </a:pPr>
            <a:r>
              <a:rPr lang="en-US" sz="1050" dirty="0" smtClean="0"/>
              <a:t>10.               </a:t>
            </a:r>
            <a:r>
              <a:rPr lang="en-US" sz="1050" dirty="0"/>
              <a:t>float b = N[k*</a:t>
            </a:r>
            <a:r>
              <a:rPr lang="en-US" sz="1050" dirty="0" err="1"/>
              <a:t>Nw+j</a:t>
            </a:r>
            <a:r>
              <a:rPr lang="en-US" sz="1050" dirty="0"/>
              <a:t>];</a:t>
            </a:r>
          </a:p>
          <a:p>
            <a:pPr marL="0" indent="0">
              <a:buNone/>
            </a:pPr>
            <a:r>
              <a:rPr lang="en-US" sz="1050" dirty="0" smtClean="0"/>
              <a:t>11.               </a:t>
            </a:r>
            <a:r>
              <a:rPr lang="en-US" sz="1050" dirty="0"/>
              <a:t>sum += a*b;</a:t>
            </a:r>
          </a:p>
          <a:p>
            <a:pPr marL="0" indent="0">
              <a:buNone/>
            </a:pPr>
            <a:r>
              <a:rPr lang="en-US" sz="1050" dirty="0" smtClean="0"/>
              <a:t>12.          </a:t>
            </a:r>
            <a:r>
              <a:rPr lang="en-US" sz="1050" dirty="0"/>
              <a:t>}</a:t>
            </a:r>
          </a:p>
          <a:p>
            <a:pPr marL="0" indent="0">
              <a:buNone/>
            </a:pPr>
            <a:r>
              <a:rPr lang="en-US" sz="1050" dirty="0" smtClean="0"/>
              <a:t>13.          </a:t>
            </a:r>
            <a:r>
              <a:rPr lang="en-US" sz="1050" dirty="0"/>
              <a:t>P[i*</a:t>
            </a:r>
            <a:r>
              <a:rPr lang="en-US" sz="1050" dirty="0" err="1"/>
              <a:t>Nw+j</a:t>
            </a:r>
            <a:r>
              <a:rPr lang="en-US" sz="1050" dirty="0"/>
              <a:t>] = sum;</a:t>
            </a:r>
          </a:p>
          <a:p>
            <a:pPr marL="0" indent="0">
              <a:buNone/>
            </a:pPr>
            <a:r>
              <a:rPr lang="en-US" sz="1050" dirty="0" smtClean="0"/>
              <a:t>14.      </a:t>
            </a:r>
            <a:r>
              <a:rPr lang="en-US" sz="1050" dirty="0"/>
              <a:t>} </a:t>
            </a:r>
            <a:r>
              <a:rPr lang="en-US" sz="1050" dirty="0" smtClean="0"/>
              <a:t>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15.  } </a:t>
            </a:r>
          </a:p>
          <a:p>
            <a:pPr marL="0" indent="0">
              <a:buNone/>
            </a:pPr>
            <a:r>
              <a:rPr lang="en-US" sz="1050" dirty="0" smtClean="0"/>
              <a:t>16. }</a:t>
            </a:r>
            <a:endParaRPr lang="en-US" sz="1050" dirty="0"/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257800" y="4217988"/>
            <a:ext cx="1600200" cy="2063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9193" y="4070421"/>
            <a:ext cx="632898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1200" dirty="0">
              <a:solidFill>
                <a:schemeClr val="bg1"/>
              </a:solidFill>
            </a:endParaRP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The #pragma at line 5 instructs the compiler to map the inner ‘j’ loop to the second level of parallelism on the accelerator. 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883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6328">
        <p:fade/>
      </p:transition>
    </mc:Choice>
    <mc:Fallback xmlns="">
      <p:transition spd="med" advTm="263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dirty="0" err="1" smtClean="0"/>
              <a:t>OpenACC</a:t>
            </a:r>
            <a:r>
              <a:rPr lang="en-US" sz="1400" dirty="0" smtClean="0"/>
              <a:t> </a:t>
            </a:r>
            <a:r>
              <a:rPr lang="en-US" sz="1400" dirty="0"/>
              <a:t>programmers can often start with writing a sequential version and then annotate their sequential program with </a:t>
            </a:r>
            <a:r>
              <a:rPr lang="en-US" sz="1400" dirty="0" err="1"/>
              <a:t>OpenACC</a:t>
            </a:r>
            <a:r>
              <a:rPr lang="en-US" sz="1400" dirty="0"/>
              <a:t> directives. </a:t>
            </a:r>
            <a:endParaRPr lang="en-US" sz="1400" dirty="0" smtClean="0"/>
          </a:p>
          <a:p>
            <a:pPr lvl="1"/>
            <a:r>
              <a:rPr lang="en-US" sz="1100" dirty="0"/>
              <a:t>l</a:t>
            </a:r>
            <a:r>
              <a:rPr lang="en-US" sz="1100" dirty="0" smtClean="0"/>
              <a:t>eave </a:t>
            </a:r>
            <a:r>
              <a:rPr lang="en-US" sz="1100" dirty="0"/>
              <a:t>most of the </a:t>
            </a:r>
            <a:r>
              <a:rPr lang="en-US" sz="1100" dirty="0" smtClean="0"/>
              <a:t>details in generating a kernel, memory allocation, and data transfers </a:t>
            </a:r>
            <a:r>
              <a:rPr lang="en-US" sz="1100" dirty="0"/>
              <a:t>to the OpenACC compiler. </a:t>
            </a:r>
            <a:endParaRPr lang="en-US" sz="1100" dirty="0" smtClean="0"/>
          </a:p>
          <a:p>
            <a:pPr lvl="1"/>
            <a:endParaRPr lang="en-US" sz="1100" dirty="0"/>
          </a:p>
          <a:p>
            <a:r>
              <a:rPr lang="en-US" sz="1400" dirty="0" err="1" smtClean="0"/>
              <a:t>OpenACC</a:t>
            </a:r>
            <a:r>
              <a:rPr lang="en-US" sz="1400" dirty="0" smtClean="0"/>
              <a:t> code can be compiled by non-</a:t>
            </a:r>
            <a:r>
              <a:rPr lang="en-US" sz="1400" dirty="0" err="1" smtClean="0"/>
              <a:t>OpenACC</a:t>
            </a:r>
            <a:r>
              <a:rPr lang="en-US" sz="1400" dirty="0" smtClean="0"/>
              <a:t> compilers by ignoring the pragmas.</a:t>
            </a:r>
            <a:endParaRPr lang="en-US" sz="1400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257800" y="4217988"/>
            <a:ext cx="1600200" cy="2063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7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09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3130">
        <p:fade/>
      </p:transition>
    </mc:Choice>
    <mc:Fallback xmlns="">
      <p:transition spd="med" advTm="631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Frequently Encountered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200" dirty="0"/>
              <a:t>Some </a:t>
            </a:r>
            <a:r>
              <a:rPr lang="en-US" sz="1200" dirty="0" err="1"/>
              <a:t>OpenACC</a:t>
            </a:r>
            <a:r>
              <a:rPr lang="en-US" sz="1200" dirty="0"/>
              <a:t> pragmas are hints to the </a:t>
            </a:r>
            <a:r>
              <a:rPr lang="en-US" sz="1200" dirty="0" err="1"/>
              <a:t>OpenACC</a:t>
            </a:r>
            <a:r>
              <a:rPr lang="en-US" sz="1200" dirty="0"/>
              <a:t> compiler, which may or may not be able to act accordingly</a:t>
            </a:r>
          </a:p>
          <a:p>
            <a:pPr lvl="1"/>
            <a:r>
              <a:rPr lang="en-US" sz="1050" dirty="0"/>
              <a:t>The performance of an OpenACC program depends heavily on the quality of the compiler.</a:t>
            </a:r>
          </a:p>
          <a:p>
            <a:pPr lvl="1"/>
            <a:r>
              <a:rPr lang="en-US" sz="1050" dirty="0"/>
              <a:t>It may be hard to figure out why the compiler cannot act according to your hints</a:t>
            </a:r>
          </a:p>
          <a:p>
            <a:pPr lvl="1"/>
            <a:r>
              <a:rPr lang="en-US" sz="1050" dirty="0" smtClean="0"/>
              <a:t>The uncertainty is much </a:t>
            </a:r>
            <a:r>
              <a:rPr lang="en-US" sz="1050" dirty="0"/>
              <a:t>less so for CUDA or OpenCL programs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257800" y="4217988"/>
            <a:ext cx="1600200" cy="2063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8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9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0417">
        <p:fade/>
      </p:transition>
    </mc:Choice>
    <mc:Fallback xmlns="">
      <p:transition spd="med" advTm="704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OpenACC</a:t>
            </a:r>
            <a:r>
              <a:rPr lang="en-US" dirty="0" smtClean="0"/>
              <a:t> Device Model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295400" y="3314700"/>
            <a:ext cx="42291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Currently </a:t>
            </a:r>
            <a:r>
              <a:rPr lang="en-US" sz="1350" dirty="0" err="1">
                <a:solidFill>
                  <a:schemeClr val="bg1"/>
                </a:solidFill>
              </a:rPr>
              <a:t>OpenACC</a:t>
            </a:r>
            <a:r>
              <a:rPr lang="en-US" sz="1350" dirty="0">
                <a:solidFill>
                  <a:schemeClr val="bg1"/>
                </a:solidFill>
              </a:rPr>
              <a:t> does not </a:t>
            </a:r>
            <a:r>
              <a:rPr lang="en-US" sz="1350" dirty="0" smtClean="0">
                <a:solidFill>
                  <a:schemeClr val="bg1"/>
                </a:solidFill>
              </a:rPr>
              <a:t>expose </a:t>
            </a:r>
            <a:r>
              <a:rPr lang="en-US" sz="1350" dirty="0">
                <a:solidFill>
                  <a:schemeClr val="bg1"/>
                </a:solidFill>
              </a:rPr>
              <a:t>synchronization across </a:t>
            </a:r>
            <a:r>
              <a:rPr lang="en-US" sz="1350" dirty="0" smtClean="0">
                <a:solidFill>
                  <a:schemeClr val="bg1"/>
                </a:solidFill>
              </a:rPr>
              <a:t>threads to the programmers.</a:t>
            </a:r>
            <a:endParaRPr lang="en-US" sz="1350" dirty="0">
              <a:solidFill>
                <a:schemeClr val="bg1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4679165"/>
              </p:ext>
            </p:extLst>
          </p:nvPr>
        </p:nvGraphicFramePr>
        <p:xfrm>
          <a:off x="685800" y="819150"/>
          <a:ext cx="5526394" cy="289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Visio" r:id="rId6" imgW="9363224" imgH="4905439" progId="Visio.Drawing.15">
                  <p:embed/>
                </p:oleObj>
              </mc:Choice>
              <mc:Fallback>
                <p:oleObj name="Visio" r:id="rId6" imgW="9363224" imgH="490543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5800" y="819150"/>
                        <a:ext cx="5526394" cy="289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0859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7582">
        <p:fade/>
      </p:transition>
    </mc:Choice>
    <mc:Fallback xmlns="">
      <p:transition spd="med" advTm="475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OpenACC</a:t>
            </a:r>
            <a:r>
              <a:rPr lang="en-US" dirty="0" smtClean="0"/>
              <a:t> Execution Model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5640060"/>
              </p:ext>
            </p:extLst>
          </p:nvPr>
        </p:nvGraphicFramePr>
        <p:xfrm>
          <a:off x="721263" y="1160463"/>
          <a:ext cx="5374737" cy="331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Visio" r:id="rId6" imgW="8981837" imgH="5543550" progId="Visio.Drawing.15">
                  <p:embed/>
                </p:oleObj>
              </mc:Choice>
              <mc:Fallback>
                <p:oleObj name="Visio" r:id="rId6" imgW="8981837" imgH="554355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21263" y="1160463"/>
                        <a:ext cx="5374737" cy="331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268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2154">
        <p:fade/>
      </p:transition>
    </mc:Choice>
    <mc:Fallback xmlns="">
      <p:transition spd="med" advTm="1021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 txBox="1">
            <a:spLocks/>
          </p:cNvSpPr>
          <p:nvPr/>
        </p:nvSpPr>
        <p:spPr bwMode="auto">
          <a:xfrm>
            <a:off x="4110958" y="763395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 dirty="0"/>
              <a:t>GPU Teaching Kit</a:t>
            </a:r>
          </a:p>
        </p:txBody>
      </p:sp>
      <p:sp>
        <p:nvSpPr>
          <p:cNvPr id="6" name="Subtitle 11"/>
          <p:cNvSpPr>
            <a:spLocks noGrp="1"/>
          </p:cNvSpPr>
          <p:nvPr>
            <p:ph type="subTitle" idx="1"/>
          </p:nvPr>
        </p:nvSpPr>
        <p:spPr>
          <a:xfrm>
            <a:off x="281748" y="3550392"/>
            <a:ext cx="6286693" cy="461537"/>
          </a:xfrm>
        </p:spPr>
        <p:txBody>
          <a:bodyPr/>
          <a:lstStyle/>
          <a:p>
            <a:r>
              <a:rPr lang="en-US" dirty="0" smtClean="0"/>
              <a:t>The GPU Teaching Kit is licensed by NVIDIA and the University </a:t>
            </a:r>
            <a:r>
              <a:rPr lang="en-US" dirty="0"/>
              <a:t>of Illinois under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rgbClr val="92D050"/>
                </a:solidFill>
                <a:hlinkClick r:id="rId4"/>
              </a:rPr>
              <a:t>Creative 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Commons Attribution-</a:t>
            </a:r>
            <a:r>
              <a:rPr lang="en-US" dirty="0" err="1">
                <a:solidFill>
                  <a:srgbClr val="92D050"/>
                </a:solidFill>
                <a:hlinkClick r:id="rId4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1813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866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0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973">
        <p:fade/>
      </p:transition>
    </mc:Choice>
    <mc:Fallback xmlns="">
      <p:transition spd="med" advTm="99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Objective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pPr marL="342900" indent="-342900"/>
            <a:r>
              <a:rPr lang="en-US" dirty="0" smtClean="0">
                <a:solidFill>
                  <a:srgbClr val="16165D"/>
                </a:solidFill>
              </a:rPr>
              <a:t>To understand the OpenACC programming model</a:t>
            </a:r>
          </a:p>
          <a:p>
            <a:pPr marL="642938" lvl="1" indent="-342900"/>
            <a:r>
              <a:rPr lang="en-US" dirty="0" smtClean="0">
                <a:solidFill>
                  <a:srgbClr val="16165D"/>
                </a:solidFill>
              </a:rPr>
              <a:t>basic concepts and pragma types</a:t>
            </a:r>
          </a:p>
          <a:p>
            <a:pPr marL="642938" lvl="1" indent="-342900"/>
            <a:r>
              <a:rPr lang="en-US" dirty="0">
                <a:solidFill>
                  <a:srgbClr val="16165D"/>
                </a:solidFill>
              </a:rPr>
              <a:t>s</a:t>
            </a:r>
            <a:r>
              <a:rPr lang="en-US" dirty="0" smtClean="0">
                <a:solidFill>
                  <a:srgbClr val="16165D"/>
                </a:solidFill>
              </a:rPr>
              <a:t>imple examples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257800" y="4217988"/>
            <a:ext cx="1600200" cy="2063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2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116669"/>
      </p:ext>
    </p:extLst>
  </p:cSld>
  <p:clrMapOvr>
    <a:overrideClrMapping bg1="dk2" tx1="lt1" bg2="dk1" tx2="lt2" accent1="accent1" accent2="accent2" accent3="accent3" accent4="accent4" accent5="accent5" accent6="accent6" hlink="hlink" folHlink="folHlink"/>
  </p:clrMapOvr>
  <p:transition advTm="2168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OpenACC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The </a:t>
            </a:r>
            <a:r>
              <a:rPr lang="en-US" sz="1400" dirty="0" err="1"/>
              <a:t>OpenACC</a:t>
            </a:r>
            <a:r>
              <a:rPr lang="en-US" sz="1400" dirty="0"/>
              <a:t> Application Programming Interface provides a set of</a:t>
            </a:r>
          </a:p>
          <a:p>
            <a:pPr lvl="1"/>
            <a:r>
              <a:rPr lang="en-US" sz="1400" dirty="0"/>
              <a:t>compiler directives (pragmas)</a:t>
            </a:r>
          </a:p>
          <a:p>
            <a:pPr lvl="1"/>
            <a:r>
              <a:rPr lang="en-US" sz="1400" dirty="0"/>
              <a:t>library routines and </a:t>
            </a:r>
          </a:p>
          <a:p>
            <a:pPr lvl="1"/>
            <a:r>
              <a:rPr lang="en-US" sz="1400" dirty="0"/>
              <a:t>environment variables </a:t>
            </a:r>
          </a:p>
          <a:p>
            <a:pPr marL="342900" lvl="1" indent="0">
              <a:buNone/>
            </a:pPr>
            <a:r>
              <a:rPr lang="en-US" sz="1400" dirty="0"/>
              <a:t>that can be used to write data parallel </a:t>
            </a:r>
            <a:r>
              <a:rPr lang="en-US" sz="1400" dirty="0" smtClean="0"/>
              <a:t>Fortran, </a:t>
            </a:r>
            <a:r>
              <a:rPr lang="en-US" sz="1400" dirty="0"/>
              <a:t>C and C++ programs that run on accelerator devices including GPUs and CPUs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257800" y="4217988"/>
            <a:ext cx="1600200" cy="2063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581644"/>
      </p:ext>
    </p:extLst>
  </p:cSld>
  <p:clrMapOvr>
    <a:overrideClrMapping bg1="dk2" tx1="lt1" bg2="dk1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30864">
        <p:fade/>
      </p:transition>
    </mc:Choice>
    <mc:Fallback xmlns="">
      <p:transition spd="med" advTm="308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OpenACC</a:t>
            </a:r>
            <a:r>
              <a:rPr lang="en-US" dirty="0" smtClean="0"/>
              <a:t> Pragmas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 and C++, the #pragma directive is the method to </a:t>
            </a:r>
            <a:r>
              <a:rPr lang="en-US" dirty="0" smtClean="0"/>
              <a:t>provide to </a:t>
            </a:r>
            <a:r>
              <a:rPr lang="en-US" dirty="0"/>
              <a:t>the </a:t>
            </a:r>
            <a:r>
              <a:rPr lang="en-US" dirty="0" smtClean="0"/>
              <a:t>compiler </a:t>
            </a:r>
            <a:r>
              <a:rPr lang="en-US" dirty="0"/>
              <a:t>information that is not specified in the standard language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These pragmas extend the  base language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257800" y="4217988"/>
            <a:ext cx="1600200" cy="2063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4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25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7818">
        <p:fade/>
      </p:transition>
    </mc:Choice>
    <mc:Fallback xmlns="">
      <p:transition spd="med" advTm="378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Vector Addition in </a:t>
            </a:r>
            <a:r>
              <a:rPr lang="en-US" sz="1800" dirty="0" err="1"/>
              <a:t>OpenACC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809626"/>
            <a:ext cx="6781800" cy="4023919"/>
          </a:xfrm>
        </p:spPr>
        <p:txBody>
          <a:bodyPr>
            <a:noAutofit/>
          </a:bodyPr>
          <a:lstStyle/>
          <a:p>
            <a:pPr marL="1202531" indent="-1202531">
              <a:buNone/>
            </a:pPr>
            <a:r>
              <a:rPr lang="en-US" sz="1050" dirty="0" smtClean="0"/>
              <a:t>void </a:t>
            </a:r>
            <a:r>
              <a:rPr lang="en-US" sz="1050" dirty="0" err="1" smtClean="0"/>
              <a:t>VecAdd</a:t>
            </a:r>
            <a:r>
              <a:rPr lang="en-US" sz="1050" dirty="0" smtClean="0"/>
              <a:t>(float * __restrict__ output, </a:t>
            </a:r>
            <a:r>
              <a:rPr lang="en-US" sz="1050" dirty="0" err="1"/>
              <a:t>const</a:t>
            </a:r>
            <a:r>
              <a:rPr lang="en-US" sz="1050" dirty="0"/>
              <a:t> float </a:t>
            </a:r>
            <a:r>
              <a:rPr lang="en-US" sz="1050" dirty="0" smtClean="0"/>
              <a:t>* input1, </a:t>
            </a:r>
            <a:r>
              <a:rPr lang="en-US" sz="1050" dirty="0" err="1"/>
              <a:t>const</a:t>
            </a:r>
            <a:r>
              <a:rPr lang="en-US" sz="1050" dirty="0"/>
              <a:t> float </a:t>
            </a:r>
            <a:r>
              <a:rPr lang="en-US" sz="1050" dirty="0" smtClean="0"/>
              <a:t>* input 2, 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 smtClean="0"/>
              <a:t>inputLength</a:t>
            </a:r>
            <a:r>
              <a:rPr lang="en-US" sz="1050" dirty="0" smtClean="0"/>
              <a:t>)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{</a:t>
            </a:r>
          </a:p>
          <a:p>
            <a:pPr marL="0" indent="0">
              <a:buNone/>
            </a:pPr>
            <a:r>
              <a:rPr lang="en-US" sz="1050" dirty="0"/>
              <a:t> </a:t>
            </a:r>
            <a:r>
              <a:rPr lang="en-US" sz="1050" b="1" dirty="0">
                <a:solidFill>
                  <a:srgbClr val="FA6300"/>
                </a:solidFill>
              </a:rPr>
              <a:t>#pragma </a:t>
            </a:r>
            <a:r>
              <a:rPr lang="en-US" sz="1050" b="1" dirty="0" err="1">
                <a:solidFill>
                  <a:srgbClr val="FA6300"/>
                </a:solidFill>
              </a:rPr>
              <a:t>acc</a:t>
            </a:r>
            <a:r>
              <a:rPr lang="en-US" sz="1050" b="1" dirty="0">
                <a:solidFill>
                  <a:srgbClr val="FA6300"/>
                </a:solidFill>
              </a:rPr>
              <a:t> </a:t>
            </a:r>
            <a:r>
              <a:rPr lang="en-US" sz="1050" b="1" dirty="0" smtClean="0">
                <a:solidFill>
                  <a:srgbClr val="FA6300"/>
                </a:solidFill>
              </a:rPr>
              <a:t>parallel loop </a:t>
            </a:r>
            <a:r>
              <a:rPr lang="en-US" sz="1050" b="1" dirty="0" err="1">
                <a:solidFill>
                  <a:srgbClr val="FA6300"/>
                </a:solidFill>
              </a:rPr>
              <a:t>copyin</a:t>
            </a:r>
            <a:r>
              <a:rPr lang="en-US" sz="1050" b="1" dirty="0">
                <a:solidFill>
                  <a:srgbClr val="FA6300"/>
                </a:solidFill>
              </a:rPr>
              <a:t>(input1[0:inputLength],input2[0:inputLength</a:t>
            </a:r>
            <a:r>
              <a:rPr lang="en-US" sz="1050" b="1" dirty="0" smtClean="0">
                <a:solidFill>
                  <a:srgbClr val="FA6300"/>
                </a:solidFill>
              </a:rPr>
              <a:t>]),  	</a:t>
            </a:r>
            <a:r>
              <a:rPr lang="en-US" sz="1050" b="1" dirty="0" err="1" smtClean="0">
                <a:solidFill>
                  <a:srgbClr val="FA6300"/>
                </a:solidFill>
              </a:rPr>
              <a:t>copyout</a:t>
            </a:r>
            <a:r>
              <a:rPr lang="en-US" sz="1050" b="1" dirty="0" smtClean="0">
                <a:solidFill>
                  <a:srgbClr val="FA6300"/>
                </a:solidFill>
              </a:rPr>
              <a:t>(output[0:inputLength</a:t>
            </a:r>
            <a:r>
              <a:rPr lang="en-US" sz="1050" b="1" dirty="0">
                <a:solidFill>
                  <a:srgbClr val="FA6300"/>
                </a:solidFill>
              </a:rPr>
              <a:t>])</a:t>
            </a:r>
          </a:p>
          <a:p>
            <a:pPr marL="0" indent="0">
              <a:buNone/>
            </a:pPr>
            <a:r>
              <a:rPr lang="en-US" sz="1050" dirty="0"/>
              <a:t>    for(i = 0; i &lt; </a:t>
            </a:r>
            <a:r>
              <a:rPr lang="en-US" sz="1050" dirty="0" err="1"/>
              <a:t>inputLength</a:t>
            </a:r>
            <a:r>
              <a:rPr lang="en-US" sz="1050" dirty="0"/>
              <a:t>; ++i) {</a:t>
            </a:r>
          </a:p>
          <a:p>
            <a:pPr marL="0" indent="0">
              <a:buNone/>
            </a:pPr>
            <a:r>
              <a:rPr lang="en-US" sz="1050" dirty="0"/>
              <a:t>        output[i] = input1[i] + input2[i];</a:t>
            </a:r>
          </a:p>
          <a:p>
            <a:pPr marL="0" indent="0">
              <a:buNone/>
            </a:pPr>
            <a:r>
              <a:rPr lang="en-US" sz="1050" dirty="0"/>
              <a:t>    </a:t>
            </a:r>
            <a:r>
              <a:rPr lang="en-US" sz="1050" dirty="0" smtClean="0"/>
              <a:t>}</a:t>
            </a:r>
          </a:p>
          <a:p>
            <a:pPr marL="0" indent="0">
              <a:buNone/>
            </a:pPr>
            <a:r>
              <a:rPr lang="en-US" sz="1050" dirty="0" smtClean="0"/>
              <a:t>}</a:t>
            </a:r>
            <a:endParaRPr lang="en-US" sz="1050" dirty="0"/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257800" y="4217988"/>
            <a:ext cx="1600200" cy="2063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5</a:t>
            </a:r>
            <a:endParaRPr lang="en-US" dirty="0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937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0591">
        <p:fade/>
      </p:transition>
    </mc:Choice>
    <mc:Fallback xmlns="">
      <p:transition spd="med" advTm="1205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Simple Matrix-Matrix Multiplication in </a:t>
            </a:r>
            <a:r>
              <a:rPr lang="en-US" sz="1800" dirty="0" err="1"/>
              <a:t>OpenACC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202531" indent="-1202531">
              <a:buNone/>
            </a:pPr>
            <a:r>
              <a:rPr lang="en-US" sz="1050" dirty="0" smtClean="0"/>
              <a:t>1. void </a:t>
            </a:r>
            <a:r>
              <a:rPr lang="en-US" sz="1050" dirty="0" err="1"/>
              <a:t>computeAcc</a:t>
            </a:r>
            <a:r>
              <a:rPr lang="en-US" sz="1050" dirty="0"/>
              <a:t>(float *P, </a:t>
            </a:r>
            <a:r>
              <a:rPr lang="en-US" sz="1050" dirty="0" err="1"/>
              <a:t>const</a:t>
            </a:r>
            <a:r>
              <a:rPr lang="en-US" sz="1050" dirty="0"/>
              <a:t> float *M, </a:t>
            </a:r>
            <a:r>
              <a:rPr lang="en-US" sz="1050" dirty="0" err="1"/>
              <a:t>const</a:t>
            </a:r>
            <a:r>
              <a:rPr lang="en-US" sz="1050" dirty="0"/>
              <a:t> float *N, 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Mh</a:t>
            </a:r>
            <a:r>
              <a:rPr lang="en-US" sz="1050" dirty="0"/>
              <a:t>, </a:t>
            </a:r>
            <a:r>
              <a:rPr lang="en-US" sz="1050" dirty="0" err="1"/>
              <a:t>int</a:t>
            </a:r>
            <a:r>
              <a:rPr lang="en-US" sz="1050" dirty="0"/>
              <a:t> Mw, 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Nw</a:t>
            </a:r>
            <a:r>
              <a:rPr lang="en-US" sz="1050" dirty="0"/>
              <a:t>)</a:t>
            </a:r>
          </a:p>
          <a:p>
            <a:pPr marL="0" indent="0">
              <a:buNone/>
            </a:pPr>
            <a:r>
              <a:rPr lang="en-US" sz="1050" dirty="0" smtClean="0"/>
              <a:t>2. {</a:t>
            </a:r>
            <a:endParaRPr lang="en-US" sz="1050" dirty="0"/>
          </a:p>
          <a:p>
            <a:pPr marL="300038" indent="-300038">
              <a:buNone/>
            </a:pPr>
            <a:r>
              <a:rPr lang="en-US" sz="1050" b="1" dirty="0" smtClean="0">
                <a:solidFill>
                  <a:srgbClr val="FA6300"/>
                </a:solidFill>
              </a:rPr>
              <a:t>3.  #</a:t>
            </a:r>
            <a:r>
              <a:rPr lang="en-US" sz="1050" b="1" dirty="0">
                <a:solidFill>
                  <a:srgbClr val="FA6300"/>
                </a:solidFill>
              </a:rPr>
              <a:t>pragma </a:t>
            </a:r>
            <a:r>
              <a:rPr lang="en-US" sz="1050" b="1" dirty="0" err="1">
                <a:solidFill>
                  <a:srgbClr val="FA6300"/>
                </a:solidFill>
              </a:rPr>
              <a:t>acc</a:t>
            </a:r>
            <a:r>
              <a:rPr lang="en-US" sz="1050" b="1" dirty="0">
                <a:solidFill>
                  <a:srgbClr val="FA6300"/>
                </a:solidFill>
              </a:rPr>
              <a:t> parallel loop </a:t>
            </a:r>
            <a:r>
              <a:rPr lang="en-US" sz="1050" b="1" dirty="0" err="1">
                <a:solidFill>
                  <a:srgbClr val="FA6300"/>
                </a:solidFill>
              </a:rPr>
              <a:t>copyin</a:t>
            </a:r>
            <a:r>
              <a:rPr lang="en-US" sz="1050" b="1" dirty="0">
                <a:solidFill>
                  <a:srgbClr val="FA6300"/>
                </a:solidFill>
              </a:rPr>
              <a:t>(M[0:Mh*Mw]) </a:t>
            </a:r>
            <a:r>
              <a:rPr lang="en-US" sz="1050" b="1" dirty="0" err="1">
                <a:solidFill>
                  <a:srgbClr val="FA6300"/>
                </a:solidFill>
              </a:rPr>
              <a:t>copyin</a:t>
            </a:r>
            <a:r>
              <a:rPr lang="en-US" sz="1050" b="1" dirty="0">
                <a:solidFill>
                  <a:srgbClr val="FA6300"/>
                </a:solidFill>
              </a:rPr>
              <a:t>(N[0:Mw*</a:t>
            </a:r>
            <a:r>
              <a:rPr lang="en-US" sz="1050" b="1" dirty="0" err="1">
                <a:solidFill>
                  <a:srgbClr val="FA6300"/>
                </a:solidFill>
              </a:rPr>
              <a:t>Nw</a:t>
            </a:r>
            <a:r>
              <a:rPr lang="en-US" sz="1050" b="1" dirty="0">
                <a:solidFill>
                  <a:srgbClr val="FA6300"/>
                </a:solidFill>
              </a:rPr>
              <a:t>]) </a:t>
            </a:r>
            <a:r>
              <a:rPr lang="en-US" sz="1050" b="1" dirty="0" err="1">
                <a:solidFill>
                  <a:srgbClr val="FA6300"/>
                </a:solidFill>
              </a:rPr>
              <a:t>copyout</a:t>
            </a:r>
            <a:r>
              <a:rPr lang="en-US" sz="1050" b="1" dirty="0">
                <a:solidFill>
                  <a:srgbClr val="FA6300"/>
                </a:solidFill>
              </a:rPr>
              <a:t>(P[0:Mh*</a:t>
            </a:r>
            <a:r>
              <a:rPr lang="en-US" sz="1050" b="1" dirty="0" err="1">
                <a:solidFill>
                  <a:srgbClr val="FA6300"/>
                </a:solidFill>
              </a:rPr>
              <a:t>Nw</a:t>
            </a:r>
            <a:r>
              <a:rPr lang="en-US" sz="1050" b="1" dirty="0">
                <a:solidFill>
                  <a:srgbClr val="FA6300"/>
                </a:solidFill>
              </a:rPr>
              <a:t>]) </a:t>
            </a:r>
          </a:p>
          <a:p>
            <a:pPr marL="0" indent="0">
              <a:buNone/>
            </a:pPr>
            <a:r>
              <a:rPr lang="en-US" sz="1050" dirty="0" smtClean="0"/>
              <a:t>4.  for </a:t>
            </a:r>
            <a:r>
              <a:rPr lang="en-US" sz="1050" dirty="0"/>
              <a:t>(</a:t>
            </a:r>
            <a:r>
              <a:rPr lang="en-US" sz="1050" dirty="0" err="1"/>
              <a:t>int</a:t>
            </a:r>
            <a:r>
              <a:rPr lang="en-US" sz="1050" dirty="0"/>
              <a:t> i=0; i&lt;</a:t>
            </a:r>
            <a:r>
              <a:rPr lang="en-US" sz="1050" dirty="0" err="1"/>
              <a:t>Mh</a:t>
            </a:r>
            <a:r>
              <a:rPr lang="en-US" sz="1050" dirty="0"/>
              <a:t>; i++) {</a:t>
            </a:r>
          </a:p>
          <a:p>
            <a:pPr marL="0" indent="0">
              <a:buNone/>
            </a:pPr>
            <a:r>
              <a:rPr lang="en-US" sz="1050" b="1" dirty="0" smtClean="0">
                <a:solidFill>
                  <a:srgbClr val="FA6300"/>
                </a:solidFill>
              </a:rPr>
              <a:t>5.    #</a:t>
            </a:r>
            <a:r>
              <a:rPr lang="en-US" sz="1050" b="1" dirty="0">
                <a:solidFill>
                  <a:srgbClr val="FA6300"/>
                </a:solidFill>
              </a:rPr>
              <a:t>pragma </a:t>
            </a:r>
            <a:r>
              <a:rPr lang="en-US" sz="1050" b="1" dirty="0" err="1">
                <a:solidFill>
                  <a:srgbClr val="FA6300"/>
                </a:solidFill>
              </a:rPr>
              <a:t>acc</a:t>
            </a:r>
            <a:r>
              <a:rPr lang="en-US" sz="1050" b="1" dirty="0">
                <a:solidFill>
                  <a:srgbClr val="FA6300"/>
                </a:solidFill>
              </a:rPr>
              <a:t> loop </a:t>
            </a:r>
          </a:p>
          <a:p>
            <a:pPr marL="0" indent="0">
              <a:buNone/>
            </a:pPr>
            <a:r>
              <a:rPr lang="en-US" sz="1050" dirty="0" smtClean="0"/>
              <a:t>6.      </a:t>
            </a:r>
            <a:r>
              <a:rPr lang="en-US" sz="1050" dirty="0"/>
              <a:t>for (</a:t>
            </a:r>
            <a:r>
              <a:rPr lang="en-US" sz="1050" dirty="0" err="1"/>
              <a:t>int</a:t>
            </a:r>
            <a:r>
              <a:rPr lang="en-US" sz="1050" dirty="0"/>
              <a:t> j=0; j&lt;</a:t>
            </a:r>
            <a:r>
              <a:rPr lang="en-US" sz="1050" dirty="0" err="1"/>
              <a:t>Nw</a:t>
            </a:r>
            <a:r>
              <a:rPr lang="en-US" sz="1050" dirty="0"/>
              <a:t>; j++) {</a:t>
            </a:r>
          </a:p>
          <a:p>
            <a:pPr marL="0" indent="0">
              <a:buNone/>
            </a:pPr>
            <a:r>
              <a:rPr lang="en-US" sz="1050" dirty="0" smtClean="0"/>
              <a:t>7.          </a:t>
            </a:r>
            <a:r>
              <a:rPr lang="en-US" sz="1050" dirty="0"/>
              <a:t>float sum = 0;</a:t>
            </a:r>
          </a:p>
          <a:p>
            <a:pPr marL="0" indent="0">
              <a:buNone/>
            </a:pPr>
            <a:r>
              <a:rPr lang="en-US" sz="1050" dirty="0" smtClean="0"/>
              <a:t>8.          </a:t>
            </a:r>
            <a:r>
              <a:rPr lang="en-US" sz="1050" dirty="0"/>
              <a:t>for (</a:t>
            </a:r>
            <a:r>
              <a:rPr lang="en-US" sz="1050" dirty="0" err="1"/>
              <a:t>int</a:t>
            </a:r>
            <a:r>
              <a:rPr lang="en-US" sz="1050" dirty="0"/>
              <a:t> k=0; k&lt;Mw; k++) {</a:t>
            </a:r>
          </a:p>
          <a:p>
            <a:pPr marL="0" indent="0">
              <a:buNone/>
            </a:pPr>
            <a:r>
              <a:rPr lang="en-US" sz="1050" dirty="0" smtClean="0"/>
              <a:t>9.               </a:t>
            </a:r>
            <a:r>
              <a:rPr lang="en-US" sz="1050" dirty="0"/>
              <a:t>float a = M[i*</a:t>
            </a:r>
            <a:r>
              <a:rPr lang="en-US" sz="1050" dirty="0" err="1"/>
              <a:t>Mw+k</a:t>
            </a:r>
            <a:r>
              <a:rPr lang="en-US" sz="1050" dirty="0"/>
              <a:t>];</a:t>
            </a:r>
          </a:p>
          <a:p>
            <a:pPr marL="0" indent="0">
              <a:buNone/>
            </a:pPr>
            <a:r>
              <a:rPr lang="en-US" sz="1050" dirty="0" smtClean="0"/>
              <a:t>10.               </a:t>
            </a:r>
            <a:r>
              <a:rPr lang="en-US" sz="1050" dirty="0"/>
              <a:t>float b = N[k*</a:t>
            </a:r>
            <a:r>
              <a:rPr lang="en-US" sz="1050" dirty="0" err="1"/>
              <a:t>Nw+j</a:t>
            </a:r>
            <a:r>
              <a:rPr lang="en-US" sz="1050" dirty="0"/>
              <a:t>];</a:t>
            </a:r>
          </a:p>
          <a:p>
            <a:pPr marL="0" indent="0">
              <a:buNone/>
            </a:pPr>
            <a:r>
              <a:rPr lang="en-US" sz="1050" dirty="0" smtClean="0"/>
              <a:t>11.               </a:t>
            </a:r>
            <a:r>
              <a:rPr lang="en-US" sz="1050" dirty="0"/>
              <a:t>sum += a*b;</a:t>
            </a:r>
          </a:p>
          <a:p>
            <a:pPr marL="0" indent="0">
              <a:buNone/>
            </a:pPr>
            <a:r>
              <a:rPr lang="en-US" sz="1050" dirty="0" smtClean="0"/>
              <a:t>12.          </a:t>
            </a:r>
            <a:r>
              <a:rPr lang="en-US" sz="1050" dirty="0"/>
              <a:t>}</a:t>
            </a:r>
          </a:p>
          <a:p>
            <a:pPr marL="0" indent="0">
              <a:buNone/>
            </a:pPr>
            <a:r>
              <a:rPr lang="en-US" sz="1050" dirty="0" smtClean="0"/>
              <a:t>13.          </a:t>
            </a:r>
            <a:r>
              <a:rPr lang="en-US" sz="1050" dirty="0"/>
              <a:t>P[i*</a:t>
            </a:r>
            <a:r>
              <a:rPr lang="en-US" sz="1050" dirty="0" err="1"/>
              <a:t>Nw+j</a:t>
            </a:r>
            <a:r>
              <a:rPr lang="en-US" sz="1050" dirty="0"/>
              <a:t>] = sum;</a:t>
            </a:r>
          </a:p>
          <a:p>
            <a:pPr marL="0" indent="0">
              <a:buNone/>
            </a:pPr>
            <a:r>
              <a:rPr lang="en-US" sz="1050" dirty="0" smtClean="0"/>
              <a:t>14.      </a:t>
            </a:r>
            <a:r>
              <a:rPr lang="en-US" sz="1050" dirty="0"/>
              <a:t>} </a:t>
            </a:r>
            <a:r>
              <a:rPr lang="en-US" sz="1050" dirty="0" smtClean="0"/>
              <a:t>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15.  } </a:t>
            </a:r>
          </a:p>
          <a:p>
            <a:pPr marL="0" indent="0">
              <a:buNone/>
            </a:pPr>
            <a:r>
              <a:rPr lang="en-US" sz="1050" dirty="0" smtClean="0"/>
              <a:t>16. }</a:t>
            </a:r>
            <a:endParaRPr lang="en-US" sz="1050" dirty="0"/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257800" y="4217988"/>
            <a:ext cx="1600200" cy="2063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5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79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5187">
        <p:fade/>
      </p:transition>
    </mc:Choice>
    <mc:Fallback xmlns="">
      <p:transition spd="med" advTm="751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Some Observations (1)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202531" indent="-1202531">
              <a:buNone/>
            </a:pPr>
            <a:r>
              <a:rPr lang="en-US" sz="1050" dirty="0" smtClean="0"/>
              <a:t>1. void </a:t>
            </a:r>
            <a:r>
              <a:rPr lang="en-US" sz="1050" dirty="0" err="1"/>
              <a:t>computeAcc</a:t>
            </a:r>
            <a:r>
              <a:rPr lang="en-US" sz="1050" dirty="0"/>
              <a:t>(float *P, </a:t>
            </a:r>
            <a:r>
              <a:rPr lang="en-US" sz="1050" dirty="0" err="1"/>
              <a:t>const</a:t>
            </a:r>
            <a:r>
              <a:rPr lang="en-US" sz="1050" dirty="0"/>
              <a:t> float *M, </a:t>
            </a:r>
            <a:r>
              <a:rPr lang="en-US" sz="1050" dirty="0" err="1"/>
              <a:t>const</a:t>
            </a:r>
            <a:r>
              <a:rPr lang="en-US" sz="1050" dirty="0"/>
              <a:t> float *N, 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Mh</a:t>
            </a:r>
            <a:r>
              <a:rPr lang="en-US" sz="1050" dirty="0"/>
              <a:t>, </a:t>
            </a:r>
            <a:r>
              <a:rPr lang="en-US" sz="1050" dirty="0" err="1"/>
              <a:t>int</a:t>
            </a:r>
            <a:r>
              <a:rPr lang="en-US" sz="1050" dirty="0"/>
              <a:t> Mw, 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Nw</a:t>
            </a:r>
            <a:r>
              <a:rPr lang="en-US" sz="1050" dirty="0"/>
              <a:t>)</a:t>
            </a:r>
          </a:p>
          <a:p>
            <a:pPr marL="0" indent="0">
              <a:buNone/>
            </a:pPr>
            <a:r>
              <a:rPr lang="en-US" sz="1050" dirty="0" smtClean="0"/>
              <a:t>2. {</a:t>
            </a:r>
            <a:endParaRPr lang="en-US" sz="1050" dirty="0"/>
          </a:p>
          <a:p>
            <a:pPr marL="300038" indent="-300038">
              <a:buNone/>
            </a:pPr>
            <a:r>
              <a:rPr lang="en-US" sz="1050" b="1" dirty="0" smtClean="0">
                <a:solidFill>
                  <a:srgbClr val="FA6300"/>
                </a:solidFill>
              </a:rPr>
              <a:t>3.  #</a:t>
            </a:r>
            <a:r>
              <a:rPr lang="en-US" sz="1050" b="1" dirty="0">
                <a:solidFill>
                  <a:srgbClr val="FA6300"/>
                </a:solidFill>
              </a:rPr>
              <a:t>pragma </a:t>
            </a:r>
            <a:r>
              <a:rPr lang="en-US" sz="1050" b="1" dirty="0" err="1">
                <a:solidFill>
                  <a:srgbClr val="FA6300"/>
                </a:solidFill>
              </a:rPr>
              <a:t>acc</a:t>
            </a:r>
            <a:r>
              <a:rPr lang="en-US" sz="1050" b="1" dirty="0">
                <a:solidFill>
                  <a:srgbClr val="FA6300"/>
                </a:solidFill>
              </a:rPr>
              <a:t> parallel loop </a:t>
            </a:r>
            <a:r>
              <a:rPr lang="en-US" sz="1050" b="1" dirty="0" err="1">
                <a:solidFill>
                  <a:srgbClr val="FA6300"/>
                </a:solidFill>
              </a:rPr>
              <a:t>copyin</a:t>
            </a:r>
            <a:r>
              <a:rPr lang="en-US" sz="1050" b="1" dirty="0">
                <a:solidFill>
                  <a:srgbClr val="FA6300"/>
                </a:solidFill>
              </a:rPr>
              <a:t>(M[0:Mh*Mw]) </a:t>
            </a:r>
            <a:r>
              <a:rPr lang="en-US" sz="1050" b="1" dirty="0" err="1">
                <a:solidFill>
                  <a:srgbClr val="FA6300"/>
                </a:solidFill>
              </a:rPr>
              <a:t>copyin</a:t>
            </a:r>
            <a:r>
              <a:rPr lang="en-US" sz="1050" b="1" dirty="0">
                <a:solidFill>
                  <a:srgbClr val="FA6300"/>
                </a:solidFill>
              </a:rPr>
              <a:t>(N[0:Mw*</a:t>
            </a:r>
            <a:r>
              <a:rPr lang="en-US" sz="1050" b="1" dirty="0" err="1">
                <a:solidFill>
                  <a:srgbClr val="FA6300"/>
                </a:solidFill>
              </a:rPr>
              <a:t>Nw</a:t>
            </a:r>
            <a:r>
              <a:rPr lang="en-US" sz="1050" b="1" dirty="0">
                <a:solidFill>
                  <a:srgbClr val="FA6300"/>
                </a:solidFill>
              </a:rPr>
              <a:t>]) </a:t>
            </a:r>
            <a:r>
              <a:rPr lang="en-US" sz="1050" b="1" dirty="0" err="1">
                <a:solidFill>
                  <a:srgbClr val="FA6300"/>
                </a:solidFill>
              </a:rPr>
              <a:t>copyout</a:t>
            </a:r>
            <a:r>
              <a:rPr lang="en-US" sz="1050" b="1" dirty="0">
                <a:solidFill>
                  <a:srgbClr val="FA6300"/>
                </a:solidFill>
              </a:rPr>
              <a:t>(P[0:Mh*</a:t>
            </a:r>
            <a:r>
              <a:rPr lang="en-US" sz="1050" b="1" dirty="0" err="1">
                <a:solidFill>
                  <a:srgbClr val="FA6300"/>
                </a:solidFill>
              </a:rPr>
              <a:t>Nw</a:t>
            </a:r>
            <a:r>
              <a:rPr lang="en-US" sz="1050" b="1" dirty="0">
                <a:solidFill>
                  <a:srgbClr val="FA6300"/>
                </a:solidFill>
              </a:rPr>
              <a:t>]) </a:t>
            </a:r>
          </a:p>
          <a:p>
            <a:pPr marL="0" indent="0">
              <a:buNone/>
            </a:pPr>
            <a:r>
              <a:rPr lang="en-US" sz="1050" dirty="0" smtClean="0"/>
              <a:t>4.  for </a:t>
            </a:r>
            <a:r>
              <a:rPr lang="en-US" sz="1050" dirty="0"/>
              <a:t>(</a:t>
            </a:r>
            <a:r>
              <a:rPr lang="en-US" sz="1050" dirty="0" err="1"/>
              <a:t>int</a:t>
            </a:r>
            <a:r>
              <a:rPr lang="en-US" sz="1050" dirty="0"/>
              <a:t> i=0; i&lt;</a:t>
            </a:r>
            <a:r>
              <a:rPr lang="en-US" sz="1050" dirty="0" err="1"/>
              <a:t>Mh</a:t>
            </a:r>
            <a:r>
              <a:rPr lang="en-US" sz="1050" dirty="0"/>
              <a:t>; i++) {</a:t>
            </a:r>
          </a:p>
          <a:p>
            <a:pPr marL="0" indent="0">
              <a:buNone/>
            </a:pPr>
            <a:r>
              <a:rPr lang="en-US" sz="1050" b="1" dirty="0" smtClean="0">
                <a:solidFill>
                  <a:srgbClr val="FA6300"/>
                </a:solidFill>
              </a:rPr>
              <a:t>5.    #</a:t>
            </a:r>
            <a:r>
              <a:rPr lang="en-US" sz="1050" b="1" dirty="0">
                <a:solidFill>
                  <a:srgbClr val="FA6300"/>
                </a:solidFill>
              </a:rPr>
              <a:t>pragma </a:t>
            </a:r>
            <a:r>
              <a:rPr lang="en-US" sz="1050" b="1" dirty="0" err="1">
                <a:solidFill>
                  <a:srgbClr val="FA6300"/>
                </a:solidFill>
              </a:rPr>
              <a:t>acc</a:t>
            </a:r>
            <a:r>
              <a:rPr lang="en-US" sz="1050" b="1" dirty="0">
                <a:solidFill>
                  <a:srgbClr val="FA6300"/>
                </a:solidFill>
              </a:rPr>
              <a:t> loop </a:t>
            </a:r>
          </a:p>
          <a:p>
            <a:pPr marL="0" indent="0">
              <a:buNone/>
            </a:pPr>
            <a:r>
              <a:rPr lang="en-US" sz="1050" dirty="0" smtClean="0"/>
              <a:t>6.      </a:t>
            </a:r>
            <a:r>
              <a:rPr lang="en-US" sz="1050" dirty="0"/>
              <a:t>for (</a:t>
            </a:r>
            <a:r>
              <a:rPr lang="en-US" sz="1050" dirty="0" err="1"/>
              <a:t>int</a:t>
            </a:r>
            <a:r>
              <a:rPr lang="en-US" sz="1050" dirty="0"/>
              <a:t> j=0; j&lt;</a:t>
            </a:r>
            <a:r>
              <a:rPr lang="en-US" sz="1050" dirty="0" err="1"/>
              <a:t>Nw</a:t>
            </a:r>
            <a:r>
              <a:rPr lang="en-US" sz="1050" dirty="0"/>
              <a:t>; j++) {</a:t>
            </a:r>
          </a:p>
          <a:p>
            <a:pPr marL="0" indent="0">
              <a:buNone/>
            </a:pPr>
            <a:r>
              <a:rPr lang="en-US" sz="1050" dirty="0" smtClean="0"/>
              <a:t>7.          </a:t>
            </a:r>
            <a:r>
              <a:rPr lang="en-US" sz="1050" dirty="0"/>
              <a:t>float sum = 0;</a:t>
            </a:r>
          </a:p>
          <a:p>
            <a:pPr marL="0" indent="0">
              <a:buNone/>
            </a:pPr>
            <a:r>
              <a:rPr lang="en-US" sz="1050" dirty="0" smtClean="0"/>
              <a:t>8.          </a:t>
            </a:r>
            <a:r>
              <a:rPr lang="en-US" sz="1050" dirty="0"/>
              <a:t>for (</a:t>
            </a:r>
            <a:r>
              <a:rPr lang="en-US" sz="1050" dirty="0" err="1"/>
              <a:t>int</a:t>
            </a:r>
            <a:r>
              <a:rPr lang="en-US" sz="1050" dirty="0"/>
              <a:t> k=0; k&lt;Mw; k++) {</a:t>
            </a:r>
          </a:p>
          <a:p>
            <a:pPr marL="0" indent="0">
              <a:buNone/>
            </a:pPr>
            <a:r>
              <a:rPr lang="en-US" sz="1050" dirty="0" smtClean="0"/>
              <a:t>9.               </a:t>
            </a:r>
            <a:r>
              <a:rPr lang="en-US" sz="1050" dirty="0"/>
              <a:t>float a = M[i*</a:t>
            </a:r>
            <a:r>
              <a:rPr lang="en-US" sz="1050" dirty="0" err="1"/>
              <a:t>Mw+k</a:t>
            </a:r>
            <a:r>
              <a:rPr lang="en-US" sz="1050" dirty="0"/>
              <a:t>];</a:t>
            </a:r>
          </a:p>
          <a:p>
            <a:pPr marL="0" indent="0">
              <a:buNone/>
            </a:pPr>
            <a:r>
              <a:rPr lang="en-US" sz="1050" dirty="0" smtClean="0"/>
              <a:t>10.               </a:t>
            </a:r>
            <a:r>
              <a:rPr lang="en-US" sz="1050" dirty="0"/>
              <a:t>float b = N[k*</a:t>
            </a:r>
            <a:r>
              <a:rPr lang="en-US" sz="1050" dirty="0" err="1"/>
              <a:t>Nw+j</a:t>
            </a:r>
            <a:r>
              <a:rPr lang="en-US" sz="1050" dirty="0"/>
              <a:t>];</a:t>
            </a:r>
          </a:p>
          <a:p>
            <a:pPr marL="0" indent="0">
              <a:buNone/>
            </a:pPr>
            <a:r>
              <a:rPr lang="en-US" sz="1050" dirty="0" smtClean="0"/>
              <a:t>11.               </a:t>
            </a:r>
            <a:r>
              <a:rPr lang="en-US" sz="1050" dirty="0"/>
              <a:t>sum += a*b;</a:t>
            </a:r>
          </a:p>
          <a:p>
            <a:pPr marL="0" indent="0">
              <a:buNone/>
            </a:pPr>
            <a:r>
              <a:rPr lang="en-US" sz="1050" dirty="0" smtClean="0"/>
              <a:t>12.          </a:t>
            </a:r>
            <a:r>
              <a:rPr lang="en-US" sz="1050" dirty="0"/>
              <a:t>}</a:t>
            </a:r>
          </a:p>
          <a:p>
            <a:pPr marL="0" indent="0">
              <a:buNone/>
            </a:pPr>
            <a:r>
              <a:rPr lang="en-US" sz="1050" dirty="0" smtClean="0"/>
              <a:t>13.          </a:t>
            </a:r>
            <a:r>
              <a:rPr lang="en-US" sz="1050" dirty="0"/>
              <a:t>P[i*</a:t>
            </a:r>
            <a:r>
              <a:rPr lang="en-US" sz="1050" dirty="0" err="1"/>
              <a:t>Nw+j</a:t>
            </a:r>
            <a:r>
              <a:rPr lang="en-US" sz="1050" dirty="0"/>
              <a:t>] = sum;</a:t>
            </a:r>
          </a:p>
          <a:p>
            <a:pPr marL="0" indent="0">
              <a:buNone/>
            </a:pPr>
            <a:r>
              <a:rPr lang="en-US" sz="1050" dirty="0" smtClean="0"/>
              <a:t>14.      </a:t>
            </a:r>
            <a:r>
              <a:rPr lang="en-US" sz="1050" dirty="0"/>
              <a:t>} </a:t>
            </a:r>
            <a:r>
              <a:rPr lang="en-US" sz="1050" dirty="0" smtClean="0"/>
              <a:t>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15.  } </a:t>
            </a:r>
          </a:p>
          <a:p>
            <a:pPr marL="0" indent="0">
              <a:buNone/>
            </a:pPr>
            <a:r>
              <a:rPr lang="en-US" sz="1050" dirty="0" smtClean="0"/>
              <a:t>16. }</a:t>
            </a:r>
            <a:endParaRPr lang="en-US" sz="1050" dirty="0"/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257800" y="4217988"/>
            <a:ext cx="1600200" cy="2063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62000" y="4087347"/>
            <a:ext cx="5876177" cy="6740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The code is almost identical to the sequential </a:t>
            </a:r>
            <a:r>
              <a:rPr lang="en-US" sz="1400" dirty="0" smtClean="0">
                <a:solidFill>
                  <a:schemeClr val="bg1"/>
                </a:solidFill>
              </a:rPr>
              <a:t>version,</a:t>
            </a:r>
          </a:p>
          <a:p>
            <a:pPr>
              <a:lnSpc>
                <a:spcPct val="90000"/>
              </a:lnSpc>
            </a:pPr>
            <a:r>
              <a:rPr lang="en-US" sz="1400" dirty="0" smtClean="0">
                <a:solidFill>
                  <a:schemeClr val="bg1"/>
                </a:solidFill>
              </a:rPr>
              <a:t>except </a:t>
            </a:r>
            <a:r>
              <a:rPr lang="en-US" sz="1400" dirty="0">
                <a:solidFill>
                  <a:schemeClr val="bg1"/>
                </a:solidFill>
              </a:rPr>
              <a:t>for the two lines with #pragma at line 3 and line 5. </a:t>
            </a:r>
          </a:p>
          <a:p>
            <a:pPr algn="ctr">
              <a:lnSpc>
                <a:spcPct val="9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6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094">
        <p:fade/>
      </p:transition>
    </mc:Choice>
    <mc:Fallback xmlns="">
      <p:transition spd="med" advTm="2209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Some Observations (2)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202531" indent="-1202531">
              <a:buNone/>
            </a:pPr>
            <a:r>
              <a:rPr lang="en-US" sz="1050" dirty="0" smtClean="0"/>
              <a:t>1. void </a:t>
            </a:r>
            <a:r>
              <a:rPr lang="en-US" sz="1050" dirty="0" err="1"/>
              <a:t>computeAcc</a:t>
            </a:r>
            <a:r>
              <a:rPr lang="en-US" sz="1050" dirty="0"/>
              <a:t>(float *P, </a:t>
            </a:r>
            <a:r>
              <a:rPr lang="en-US" sz="1050" dirty="0" err="1"/>
              <a:t>const</a:t>
            </a:r>
            <a:r>
              <a:rPr lang="en-US" sz="1050" dirty="0"/>
              <a:t> float *M, </a:t>
            </a:r>
            <a:r>
              <a:rPr lang="en-US" sz="1050" dirty="0" err="1"/>
              <a:t>const</a:t>
            </a:r>
            <a:r>
              <a:rPr lang="en-US" sz="1050" dirty="0"/>
              <a:t> float *N, 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Mh</a:t>
            </a:r>
            <a:r>
              <a:rPr lang="en-US" sz="1050" dirty="0"/>
              <a:t>, </a:t>
            </a:r>
            <a:r>
              <a:rPr lang="en-US" sz="1050" dirty="0" err="1"/>
              <a:t>int</a:t>
            </a:r>
            <a:r>
              <a:rPr lang="en-US" sz="1050" dirty="0"/>
              <a:t> Mw, 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Nw</a:t>
            </a:r>
            <a:r>
              <a:rPr lang="en-US" sz="1050" dirty="0"/>
              <a:t>)</a:t>
            </a:r>
          </a:p>
          <a:p>
            <a:pPr marL="0" indent="0">
              <a:buNone/>
            </a:pPr>
            <a:r>
              <a:rPr lang="en-US" sz="1050" dirty="0" smtClean="0"/>
              <a:t>2. {</a:t>
            </a:r>
            <a:endParaRPr lang="en-US" sz="1050" dirty="0"/>
          </a:p>
          <a:p>
            <a:pPr marL="300038" indent="-300038">
              <a:buNone/>
            </a:pPr>
            <a:r>
              <a:rPr lang="en-US" sz="1050" b="1" dirty="0" smtClean="0">
                <a:solidFill>
                  <a:srgbClr val="FA6300"/>
                </a:solidFill>
              </a:rPr>
              <a:t>3.  #</a:t>
            </a:r>
            <a:r>
              <a:rPr lang="en-US" sz="1050" b="1" dirty="0">
                <a:solidFill>
                  <a:srgbClr val="FA6300"/>
                </a:solidFill>
              </a:rPr>
              <a:t>pragma </a:t>
            </a:r>
            <a:r>
              <a:rPr lang="en-US" sz="1050" b="1" dirty="0" err="1">
                <a:solidFill>
                  <a:srgbClr val="FA6300"/>
                </a:solidFill>
              </a:rPr>
              <a:t>acc</a:t>
            </a:r>
            <a:r>
              <a:rPr lang="en-US" sz="1050" b="1" dirty="0">
                <a:solidFill>
                  <a:srgbClr val="FA6300"/>
                </a:solidFill>
              </a:rPr>
              <a:t> parallel loop </a:t>
            </a:r>
            <a:r>
              <a:rPr lang="en-US" sz="1050" b="1" dirty="0" err="1">
                <a:solidFill>
                  <a:srgbClr val="FA6300"/>
                </a:solidFill>
              </a:rPr>
              <a:t>copyin</a:t>
            </a:r>
            <a:r>
              <a:rPr lang="en-US" sz="1050" b="1" dirty="0">
                <a:solidFill>
                  <a:srgbClr val="FA6300"/>
                </a:solidFill>
              </a:rPr>
              <a:t>(M[0:Mh*Mw]) </a:t>
            </a:r>
            <a:r>
              <a:rPr lang="en-US" sz="1050" b="1" dirty="0" err="1">
                <a:solidFill>
                  <a:srgbClr val="FA6300"/>
                </a:solidFill>
              </a:rPr>
              <a:t>copyin</a:t>
            </a:r>
            <a:r>
              <a:rPr lang="en-US" sz="1050" b="1" dirty="0">
                <a:solidFill>
                  <a:srgbClr val="FA6300"/>
                </a:solidFill>
              </a:rPr>
              <a:t>(N[0:Mw*</a:t>
            </a:r>
            <a:r>
              <a:rPr lang="en-US" sz="1050" b="1" dirty="0" err="1">
                <a:solidFill>
                  <a:srgbClr val="FA6300"/>
                </a:solidFill>
              </a:rPr>
              <a:t>Nw</a:t>
            </a:r>
            <a:r>
              <a:rPr lang="en-US" sz="1050" b="1" dirty="0">
                <a:solidFill>
                  <a:srgbClr val="FA6300"/>
                </a:solidFill>
              </a:rPr>
              <a:t>]) </a:t>
            </a:r>
            <a:r>
              <a:rPr lang="en-US" sz="1050" b="1" dirty="0" err="1">
                <a:solidFill>
                  <a:srgbClr val="FA6300"/>
                </a:solidFill>
              </a:rPr>
              <a:t>copyout</a:t>
            </a:r>
            <a:r>
              <a:rPr lang="en-US" sz="1050" b="1" dirty="0">
                <a:solidFill>
                  <a:srgbClr val="FA6300"/>
                </a:solidFill>
              </a:rPr>
              <a:t>(P[0:Mh*</a:t>
            </a:r>
            <a:r>
              <a:rPr lang="en-US" sz="1050" b="1" dirty="0" err="1">
                <a:solidFill>
                  <a:srgbClr val="FA6300"/>
                </a:solidFill>
              </a:rPr>
              <a:t>Nw</a:t>
            </a:r>
            <a:r>
              <a:rPr lang="en-US" sz="1050" b="1" dirty="0">
                <a:solidFill>
                  <a:srgbClr val="FA6300"/>
                </a:solidFill>
              </a:rPr>
              <a:t>]) </a:t>
            </a:r>
          </a:p>
          <a:p>
            <a:pPr marL="0" indent="0">
              <a:buNone/>
            </a:pPr>
            <a:r>
              <a:rPr lang="en-US" sz="1050" dirty="0" smtClean="0"/>
              <a:t>4.  for </a:t>
            </a:r>
            <a:r>
              <a:rPr lang="en-US" sz="1050" dirty="0"/>
              <a:t>(</a:t>
            </a:r>
            <a:r>
              <a:rPr lang="en-US" sz="1050" dirty="0" err="1"/>
              <a:t>int</a:t>
            </a:r>
            <a:r>
              <a:rPr lang="en-US" sz="1050" dirty="0"/>
              <a:t> i=0; i&lt;</a:t>
            </a:r>
            <a:r>
              <a:rPr lang="en-US" sz="1050" dirty="0" err="1"/>
              <a:t>Mh</a:t>
            </a:r>
            <a:r>
              <a:rPr lang="en-US" sz="1050" dirty="0"/>
              <a:t>; i++) {</a:t>
            </a:r>
          </a:p>
          <a:p>
            <a:pPr marL="0" indent="0">
              <a:buNone/>
            </a:pPr>
            <a:r>
              <a:rPr lang="en-US" sz="1050" b="1" dirty="0" smtClean="0">
                <a:solidFill>
                  <a:srgbClr val="FA6300"/>
                </a:solidFill>
              </a:rPr>
              <a:t>5.    #</a:t>
            </a:r>
            <a:r>
              <a:rPr lang="en-US" sz="1050" b="1" dirty="0">
                <a:solidFill>
                  <a:srgbClr val="FA6300"/>
                </a:solidFill>
              </a:rPr>
              <a:t>pragma </a:t>
            </a:r>
            <a:r>
              <a:rPr lang="en-US" sz="1050" b="1" dirty="0" err="1">
                <a:solidFill>
                  <a:srgbClr val="FA6300"/>
                </a:solidFill>
              </a:rPr>
              <a:t>acc</a:t>
            </a:r>
            <a:r>
              <a:rPr lang="en-US" sz="1050" b="1" dirty="0">
                <a:solidFill>
                  <a:srgbClr val="FA6300"/>
                </a:solidFill>
              </a:rPr>
              <a:t> loop </a:t>
            </a:r>
          </a:p>
          <a:p>
            <a:pPr marL="0" indent="0">
              <a:buNone/>
            </a:pPr>
            <a:r>
              <a:rPr lang="en-US" sz="1050" dirty="0" smtClean="0"/>
              <a:t>6.      </a:t>
            </a:r>
            <a:r>
              <a:rPr lang="en-US" sz="1050" dirty="0"/>
              <a:t>for (</a:t>
            </a:r>
            <a:r>
              <a:rPr lang="en-US" sz="1050" dirty="0" err="1"/>
              <a:t>int</a:t>
            </a:r>
            <a:r>
              <a:rPr lang="en-US" sz="1050" dirty="0"/>
              <a:t> j=0; j&lt;</a:t>
            </a:r>
            <a:r>
              <a:rPr lang="en-US" sz="1050" dirty="0" err="1"/>
              <a:t>Nw</a:t>
            </a:r>
            <a:r>
              <a:rPr lang="en-US" sz="1050" dirty="0"/>
              <a:t>; j++) {</a:t>
            </a:r>
          </a:p>
          <a:p>
            <a:pPr marL="0" indent="0">
              <a:buNone/>
            </a:pPr>
            <a:r>
              <a:rPr lang="en-US" sz="1050" dirty="0" smtClean="0"/>
              <a:t>7.          </a:t>
            </a:r>
            <a:r>
              <a:rPr lang="en-US" sz="1050" dirty="0"/>
              <a:t>float sum = 0;</a:t>
            </a:r>
          </a:p>
          <a:p>
            <a:pPr marL="0" indent="0">
              <a:buNone/>
            </a:pPr>
            <a:r>
              <a:rPr lang="en-US" sz="1050" dirty="0" smtClean="0"/>
              <a:t>8.          </a:t>
            </a:r>
            <a:r>
              <a:rPr lang="en-US" sz="1050" dirty="0"/>
              <a:t>for (</a:t>
            </a:r>
            <a:r>
              <a:rPr lang="en-US" sz="1050" dirty="0" err="1"/>
              <a:t>int</a:t>
            </a:r>
            <a:r>
              <a:rPr lang="en-US" sz="1050" dirty="0"/>
              <a:t> k=0; k&lt;Mw; k++) {</a:t>
            </a:r>
          </a:p>
          <a:p>
            <a:pPr marL="0" indent="0">
              <a:buNone/>
            </a:pPr>
            <a:r>
              <a:rPr lang="en-US" sz="1050" dirty="0" smtClean="0"/>
              <a:t>9.               </a:t>
            </a:r>
            <a:r>
              <a:rPr lang="en-US" sz="1050" dirty="0"/>
              <a:t>float a = M[i*</a:t>
            </a:r>
            <a:r>
              <a:rPr lang="en-US" sz="1050" dirty="0" err="1"/>
              <a:t>Mw+k</a:t>
            </a:r>
            <a:r>
              <a:rPr lang="en-US" sz="1050" dirty="0"/>
              <a:t>];</a:t>
            </a:r>
          </a:p>
          <a:p>
            <a:pPr marL="0" indent="0">
              <a:buNone/>
            </a:pPr>
            <a:r>
              <a:rPr lang="en-US" sz="1050" dirty="0" smtClean="0"/>
              <a:t>10.               </a:t>
            </a:r>
            <a:r>
              <a:rPr lang="en-US" sz="1050" dirty="0"/>
              <a:t>float b = N[k*</a:t>
            </a:r>
            <a:r>
              <a:rPr lang="en-US" sz="1050" dirty="0" err="1"/>
              <a:t>Nw+j</a:t>
            </a:r>
            <a:r>
              <a:rPr lang="en-US" sz="1050" dirty="0"/>
              <a:t>];</a:t>
            </a:r>
          </a:p>
          <a:p>
            <a:pPr marL="0" indent="0">
              <a:buNone/>
            </a:pPr>
            <a:r>
              <a:rPr lang="en-US" sz="1050" dirty="0" smtClean="0"/>
              <a:t>11.               </a:t>
            </a:r>
            <a:r>
              <a:rPr lang="en-US" sz="1050" dirty="0"/>
              <a:t>sum += a*b;</a:t>
            </a:r>
          </a:p>
          <a:p>
            <a:pPr marL="0" indent="0">
              <a:buNone/>
            </a:pPr>
            <a:r>
              <a:rPr lang="en-US" sz="1050" dirty="0" smtClean="0"/>
              <a:t>12.          </a:t>
            </a:r>
            <a:r>
              <a:rPr lang="en-US" sz="1050" dirty="0"/>
              <a:t>}</a:t>
            </a:r>
          </a:p>
          <a:p>
            <a:pPr marL="0" indent="0">
              <a:buNone/>
            </a:pPr>
            <a:r>
              <a:rPr lang="en-US" sz="1050" dirty="0" smtClean="0"/>
              <a:t>13.          </a:t>
            </a:r>
            <a:r>
              <a:rPr lang="en-US" sz="1050" dirty="0"/>
              <a:t>P[i*</a:t>
            </a:r>
            <a:r>
              <a:rPr lang="en-US" sz="1050" dirty="0" err="1"/>
              <a:t>Nw+j</a:t>
            </a:r>
            <a:r>
              <a:rPr lang="en-US" sz="1050" dirty="0"/>
              <a:t>] = sum;</a:t>
            </a:r>
          </a:p>
          <a:p>
            <a:pPr marL="0" indent="0">
              <a:buNone/>
            </a:pPr>
            <a:r>
              <a:rPr lang="en-US" sz="1050" dirty="0" smtClean="0"/>
              <a:t>14.      </a:t>
            </a:r>
            <a:r>
              <a:rPr lang="en-US" sz="1050" dirty="0"/>
              <a:t>} </a:t>
            </a:r>
            <a:r>
              <a:rPr lang="en-US" sz="1050" dirty="0" smtClean="0"/>
              <a:t>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15.  } </a:t>
            </a:r>
          </a:p>
          <a:p>
            <a:pPr marL="0" indent="0">
              <a:buNone/>
            </a:pPr>
            <a:r>
              <a:rPr lang="en-US" sz="1050" dirty="0" smtClean="0"/>
              <a:t>16. }</a:t>
            </a:r>
            <a:endParaRPr lang="en-US" sz="1050" dirty="0"/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257800" y="4217988"/>
            <a:ext cx="1600200" cy="2063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9193" y="3838050"/>
            <a:ext cx="6328984" cy="11726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1200" dirty="0">
              <a:solidFill>
                <a:schemeClr val="bg1"/>
              </a:solidFill>
            </a:endParaRPr>
          </a:p>
          <a:p>
            <a:pPr lvl="1"/>
            <a:r>
              <a:rPr lang="en-US" sz="1400" dirty="0" smtClean="0">
                <a:solidFill>
                  <a:schemeClr val="bg1"/>
                </a:solidFill>
              </a:rPr>
              <a:t>The </a:t>
            </a:r>
            <a:r>
              <a:rPr lang="en-US" sz="1400" dirty="0">
                <a:solidFill>
                  <a:schemeClr val="bg1"/>
                </a:solidFill>
              </a:rPr>
              <a:t>#pragma at line </a:t>
            </a:r>
            <a:r>
              <a:rPr lang="en-US" sz="1400" dirty="0" smtClean="0">
                <a:solidFill>
                  <a:schemeClr val="bg1"/>
                </a:solidFill>
              </a:rPr>
              <a:t>3 </a:t>
            </a:r>
            <a:r>
              <a:rPr lang="en-US" sz="1400" dirty="0">
                <a:solidFill>
                  <a:schemeClr val="bg1"/>
                </a:solidFill>
              </a:rPr>
              <a:t>tells the compiler to generate code for the ‘i’ loop at line 4 through 15 so that the loop iterations are executed at the first level of parallelism on the accelerator. </a:t>
            </a:r>
          </a:p>
          <a:p>
            <a:pPr algn="ctr">
              <a:lnSpc>
                <a:spcPct val="90000"/>
              </a:lnSpc>
            </a:pP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033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306">
        <p:fade/>
      </p:transition>
    </mc:Choice>
    <mc:Fallback xmlns="">
      <p:transition spd="med" advTm="3030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Some Observations (3)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202531" indent="-1202531">
              <a:buNone/>
            </a:pPr>
            <a:r>
              <a:rPr lang="en-US" sz="1050" dirty="0" smtClean="0"/>
              <a:t>1. void </a:t>
            </a:r>
            <a:r>
              <a:rPr lang="en-US" sz="1050" dirty="0" err="1"/>
              <a:t>computeAcc</a:t>
            </a:r>
            <a:r>
              <a:rPr lang="en-US" sz="1050" dirty="0"/>
              <a:t>(float *P, </a:t>
            </a:r>
            <a:r>
              <a:rPr lang="en-US" sz="1050" dirty="0" err="1"/>
              <a:t>const</a:t>
            </a:r>
            <a:r>
              <a:rPr lang="en-US" sz="1050" dirty="0"/>
              <a:t> float *M, </a:t>
            </a:r>
            <a:r>
              <a:rPr lang="en-US" sz="1050" dirty="0" err="1"/>
              <a:t>const</a:t>
            </a:r>
            <a:r>
              <a:rPr lang="en-US" sz="1050" dirty="0"/>
              <a:t> float *N, 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Mh</a:t>
            </a:r>
            <a:r>
              <a:rPr lang="en-US" sz="1050" dirty="0"/>
              <a:t>, </a:t>
            </a:r>
            <a:r>
              <a:rPr lang="en-US" sz="1050" dirty="0" err="1"/>
              <a:t>int</a:t>
            </a:r>
            <a:r>
              <a:rPr lang="en-US" sz="1050" dirty="0"/>
              <a:t> Mw, </a:t>
            </a: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Nw</a:t>
            </a:r>
            <a:r>
              <a:rPr lang="en-US" sz="1050" dirty="0"/>
              <a:t>)</a:t>
            </a:r>
          </a:p>
          <a:p>
            <a:pPr marL="0" indent="0">
              <a:buNone/>
            </a:pPr>
            <a:r>
              <a:rPr lang="en-US" sz="1050" dirty="0" smtClean="0"/>
              <a:t>2. {</a:t>
            </a:r>
            <a:endParaRPr lang="en-US" sz="1050" dirty="0"/>
          </a:p>
          <a:p>
            <a:pPr marL="300038" indent="-300038">
              <a:buNone/>
            </a:pPr>
            <a:r>
              <a:rPr lang="en-US" sz="1050" b="1" dirty="0" smtClean="0">
                <a:solidFill>
                  <a:srgbClr val="FA6300"/>
                </a:solidFill>
              </a:rPr>
              <a:t>3.  #</a:t>
            </a:r>
            <a:r>
              <a:rPr lang="en-US" sz="1050" b="1" dirty="0">
                <a:solidFill>
                  <a:srgbClr val="FA6300"/>
                </a:solidFill>
              </a:rPr>
              <a:t>pragma </a:t>
            </a:r>
            <a:r>
              <a:rPr lang="en-US" sz="1050" b="1" dirty="0" err="1">
                <a:solidFill>
                  <a:srgbClr val="FA6300"/>
                </a:solidFill>
              </a:rPr>
              <a:t>acc</a:t>
            </a:r>
            <a:r>
              <a:rPr lang="en-US" sz="1050" b="1" dirty="0">
                <a:solidFill>
                  <a:srgbClr val="FA6300"/>
                </a:solidFill>
              </a:rPr>
              <a:t> parallel loop </a:t>
            </a:r>
            <a:r>
              <a:rPr lang="en-US" sz="1050" b="1" dirty="0" err="1">
                <a:solidFill>
                  <a:srgbClr val="FA6300"/>
                </a:solidFill>
              </a:rPr>
              <a:t>copyin</a:t>
            </a:r>
            <a:r>
              <a:rPr lang="en-US" sz="1050" b="1" dirty="0">
                <a:solidFill>
                  <a:srgbClr val="FA6300"/>
                </a:solidFill>
              </a:rPr>
              <a:t>(M[0:Mh*Mw]) </a:t>
            </a:r>
            <a:r>
              <a:rPr lang="en-US" sz="1050" b="1" dirty="0" err="1">
                <a:solidFill>
                  <a:srgbClr val="FA6300"/>
                </a:solidFill>
              </a:rPr>
              <a:t>copyin</a:t>
            </a:r>
            <a:r>
              <a:rPr lang="en-US" sz="1050" b="1" dirty="0">
                <a:solidFill>
                  <a:srgbClr val="FA6300"/>
                </a:solidFill>
              </a:rPr>
              <a:t>(N[0:Mw*</a:t>
            </a:r>
            <a:r>
              <a:rPr lang="en-US" sz="1050" b="1" dirty="0" err="1">
                <a:solidFill>
                  <a:srgbClr val="FA6300"/>
                </a:solidFill>
              </a:rPr>
              <a:t>Nw</a:t>
            </a:r>
            <a:r>
              <a:rPr lang="en-US" sz="1050" b="1" dirty="0">
                <a:solidFill>
                  <a:srgbClr val="FA6300"/>
                </a:solidFill>
              </a:rPr>
              <a:t>]) </a:t>
            </a:r>
            <a:r>
              <a:rPr lang="en-US" sz="1050" b="1" dirty="0" err="1">
                <a:solidFill>
                  <a:srgbClr val="FA6300"/>
                </a:solidFill>
              </a:rPr>
              <a:t>copyout</a:t>
            </a:r>
            <a:r>
              <a:rPr lang="en-US" sz="1050" b="1" dirty="0">
                <a:solidFill>
                  <a:srgbClr val="FA6300"/>
                </a:solidFill>
              </a:rPr>
              <a:t>(P[0:Mh*</a:t>
            </a:r>
            <a:r>
              <a:rPr lang="en-US" sz="1050" b="1" dirty="0" err="1">
                <a:solidFill>
                  <a:srgbClr val="FA6300"/>
                </a:solidFill>
              </a:rPr>
              <a:t>Nw</a:t>
            </a:r>
            <a:r>
              <a:rPr lang="en-US" sz="1050" b="1" dirty="0">
                <a:solidFill>
                  <a:srgbClr val="FA6300"/>
                </a:solidFill>
              </a:rPr>
              <a:t>]) </a:t>
            </a:r>
          </a:p>
          <a:p>
            <a:pPr marL="0" indent="0">
              <a:buNone/>
            </a:pPr>
            <a:r>
              <a:rPr lang="en-US" sz="1050" dirty="0" smtClean="0"/>
              <a:t>4.  for </a:t>
            </a:r>
            <a:r>
              <a:rPr lang="en-US" sz="1050" dirty="0"/>
              <a:t>(</a:t>
            </a:r>
            <a:r>
              <a:rPr lang="en-US" sz="1050" dirty="0" err="1"/>
              <a:t>int</a:t>
            </a:r>
            <a:r>
              <a:rPr lang="en-US" sz="1050" dirty="0"/>
              <a:t> i=0; i&lt;</a:t>
            </a:r>
            <a:r>
              <a:rPr lang="en-US" sz="1050" dirty="0" err="1"/>
              <a:t>Mh</a:t>
            </a:r>
            <a:r>
              <a:rPr lang="en-US" sz="1050" dirty="0"/>
              <a:t>; i++) {</a:t>
            </a:r>
          </a:p>
          <a:p>
            <a:pPr marL="0" indent="0">
              <a:buNone/>
            </a:pPr>
            <a:r>
              <a:rPr lang="en-US" sz="1050" b="1" dirty="0" smtClean="0">
                <a:solidFill>
                  <a:srgbClr val="FA6300"/>
                </a:solidFill>
              </a:rPr>
              <a:t>5.    #</a:t>
            </a:r>
            <a:r>
              <a:rPr lang="en-US" sz="1050" b="1" dirty="0">
                <a:solidFill>
                  <a:srgbClr val="FA6300"/>
                </a:solidFill>
              </a:rPr>
              <a:t>pragma </a:t>
            </a:r>
            <a:r>
              <a:rPr lang="en-US" sz="1050" b="1" dirty="0" err="1">
                <a:solidFill>
                  <a:srgbClr val="FA6300"/>
                </a:solidFill>
              </a:rPr>
              <a:t>acc</a:t>
            </a:r>
            <a:r>
              <a:rPr lang="en-US" sz="1050" b="1" dirty="0">
                <a:solidFill>
                  <a:srgbClr val="FA6300"/>
                </a:solidFill>
              </a:rPr>
              <a:t> loop </a:t>
            </a:r>
          </a:p>
          <a:p>
            <a:pPr marL="0" indent="0">
              <a:buNone/>
            </a:pPr>
            <a:r>
              <a:rPr lang="en-US" sz="1050" dirty="0" smtClean="0"/>
              <a:t>6.      </a:t>
            </a:r>
            <a:r>
              <a:rPr lang="en-US" sz="1050" dirty="0"/>
              <a:t>for (</a:t>
            </a:r>
            <a:r>
              <a:rPr lang="en-US" sz="1050" dirty="0" err="1"/>
              <a:t>int</a:t>
            </a:r>
            <a:r>
              <a:rPr lang="en-US" sz="1050" dirty="0"/>
              <a:t> j=0; j&lt;</a:t>
            </a:r>
            <a:r>
              <a:rPr lang="en-US" sz="1050" dirty="0" err="1"/>
              <a:t>Nw</a:t>
            </a:r>
            <a:r>
              <a:rPr lang="en-US" sz="1050" dirty="0"/>
              <a:t>; j++) {</a:t>
            </a:r>
          </a:p>
          <a:p>
            <a:pPr marL="0" indent="0">
              <a:buNone/>
            </a:pPr>
            <a:r>
              <a:rPr lang="en-US" sz="1050" dirty="0" smtClean="0"/>
              <a:t>7.          </a:t>
            </a:r>
            <a:r>
              <a:rPr lang="en-US" sz="1050" dirty="0"/>
              <a:t>float sum = 0;</a:t>
            </a:r>
          </a:p>
          <a:p>
            <a:pPr marL="0" indent="0">
              <a:buNone/>
            </a:pPr>
            <a:r>
              <a:rPr lang="en-US" sz="1050" dirty="0" smtClean="0"/>
              <a:t>8.          </a:t>
            </a:r>
            <a:r>
              <a:rPr lang="en-US" sz="1050" dirty="0"/>
              <a:t>for (</a:t>
            </a:r>
            <a:r>
              <a:rPr lang="en-US" sz="1050" dirty="0" err="1"/>
              <a:t>int</a:t>
            </a:r>
            <a:r>
              <a:rPr lang="en-US" sz="1050" dirty="0"/>
              <a:t> k=0; k&lt;Mw; k++) {</a:t>
            </a:r>
          </a:p>
          <a:p>
            <a:pPr marL="0" indent="0">
              <a:buNone/>
            </a:pPr>
            <a:r>
              <a:rPr lang="en-US" sz="1050" dirty="0" smtClean="0"/>
              <a:t>9.               </a:t>
            </a:r>
            <a:r>
              <a:rPr lang="en-US" sz="1050" dirty="0"/>
              <a:t>float a = M[i*</a:t>
            </a:r>
            <a:r>
              <a:rPr lang="en-US" sz="1050" dirty="0" err="1"/>
              <a:t>Mw+k</a:t>
            </a:r>
            <a:r>
              <a:rPr lang="en-US" sz="1050" dirty="0"/>
              <a:t>];</a:t>
            </a:r>
          </a:p>
          <a:p>
            <a:pPr marL="0" indent="0">
              <a:buNone/>
            </a:pPr>
            <a:r>
              <a:rPr lang="en-US" sz="1050" dirty="0" smtClean="0"/>
              <a:t>10.               </a:t>
            </a:r>
            <a:r>
              <a:rPr lang="en-US" sz="1050" dirty="0"/>
              <a:t>float b = N[k*</a:t>
            </a:r>
            <a:r>
              <a:rPr lang="en-US" sz="1050" dirty="0" err="1"/>
              <a:t>Nw+j</a:t>
            </a:r>
            <a:r>
              <a:rPr lang="en-US" sz="1050" dirty="0"/>
              <a:t>];</a:t>
            </a:r>
          </a:p>
          <a:p>
            <a:pPr marL="0" indent="0">
              <a:buNone/>
            </a:pPr>
            <a:r>
              <a:rPr lang="en-US" sz="1050" dirty="0" smtClean="0"/>
              <a:t>11.               </a:t>
            </a:r>
            <a:r>
              <a:rPr lang="en-US" sz="1050" dirty="0"/>
              <a:t>sum += a*b;</a:t>
            </a:r>
          </a:p>
          <a:p>
            <a:pPr marL="0" indent="0">
              <a:buNone/>
            </a:pPr>
            <a:r>
              <a:rPr lang="en-US" sz="1050" dirty="0" smtClean="0"/>
              <a:t>12.          </a:t>
            </a:r>
            <a:r>
              <a:rPr lang="en-US" sz="1050" dirty="0"/>
              <a:t>}</a:t>
            </a:r>
          </a:p>
          <a:p>
            <a:pPr marL="0" indent="0">
              <a:buNone/>
            </a:pPr>
            <a:r>
              <a:rPr lang="en-US" sz="1050" dirty="0" smtClean="0"/>
              <a:t>13.          </a:t>
            </a:r>
            <a:r>
              <a:rPr lang="en-US" sz="1050" dirty="0"/>
              <a:t>P[i*</a:t>
            </a:r>
            <a:r>
              <a:rPr lang="en-US" sz="1050" dirty="0" err="1"/>
              <a:t>Nw+j</a:t>
            </a:r>
            <a:r>
              <a:rPr lang="en-US" sz="1050" dirty="0"/>
              <a:t>] = sum;</a:t>
            </a:r>
          </a:p>
          <a:p>
            <a:pPr marL="0" indent="0">
              <a:buNone/>
            </a:pPr>
            <a:r>
              <a:rPr lang="en-US" sz="1050" dirty="0" smtClean="0"/>
              <a:t>14.      </a:t>
            </a:r>
            <a:r>
              <a:rPr lang="en-US" sz="1050" dirty="0"/>
              <a:t>} </a:t>
            </a:r>
            <a:r>
              <a:rPr lang="en-US" sz="1050" dirty="0" smtClean="0"/>
              <a:t> </a:t>
            </a:r>
            <a:endParaRPr lang="en-US" sz="1050" dirty="0"/>
          </a:p>
          <a:p>
            <a:pPr marL="0" indent="0">
              <a:buNone/>
            </a:pPr>
            <a:r>
              <a:rPr lang="en-US" sz="1050" dirty="0" smtClean="0"/>
              <a:t>15.  } </a:t>
            </a:r>
          </a:p>
          <a:p>
            <a:pPr marL="0" indent="0">
              <a:buNone/>
            </a:pPr>
            <a:r>
              <a:rPr lang="en-US" sz="1050" dirty="0" smtClean="0"/>
              <a:t>16. }</a:t>
            </a:r>
            <a:endParaRPr lang="en-US" sz="1050" dirty="0"/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5257800" y="4217988"/>
            <a:ext cx="1600200" cy="20637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9193" y="3838050"/>
            <a:ext cx="6328984" cy="11726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1200" dirty="0">
              <a:solidFill>
                <a:schemeClr val="bg1"/>
              </a:solidFill>
            </a:endParaRP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The </a:t>
            </a:r>
            <a:r>
              <a:rPr lang="en-US" sz="1400" dirty="0" err="1">
                <a:solidFill>
                  <a:schemeClr val="bg1"/>
                </a:solidFill>
              </a:rPr>
              <a:t>copyin</a:t>
            </a:r>
            <a:r>
              <a:rPr lang="en-US" sz="1400" dirty="0">
                <a:solidFill>
                  <a:schemeClr val="bg1"/>
                </a:solidFill>
              </a:rPr>
              <a:t>() clause and the </a:t>
            </a:r>
            <a:r>
              <a:rPr lang="en-US" sz="1400" dirty="0" err="1">
                <a:solidFill>
                  <a:schemeClr val="bg1"/>
                </a:solidFill>
              </a:rPr>
              <a:t>copyout</a:t>
            </a:r>
            <a:r>
              <a:rPr lang="en-US" sz="1400" dirty="0">
                <a:solidFill>
                  <a:schemeClr val="bg1"/>
                </a:solidFill>
              </a:rPr>
              <a:t>() clause specify how the compiler should arrange for the matrix data to be transferred between the host and the accelerator. </a:t>
            </a:r>
          </a:p>
          <a:p>
            <a:pPr algn="ctr">
              <a:lnSpc>
                <a:spcPct val="90000"/>
              </a:lnSpc>
            </a:pP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09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374">
        <p:fade/>
      </p:transition>
    </mc:Choice>
    <mc:Fallback xmlns="">
      <p:transition spd="med" advTm="173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VIDIA_University_of_Illinois_Template_2015_4x3" id="{5C1E5DBF-147B-4C12-BA1C-1E216CC92BF8}" vid="{34A544E1-27AA-4307-BA49-86C7E39C24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NVIDIA + University of Illinois 2015 Template">
    <a:dk1>
      <a:srgbClr val="6F6F6F"/>
    </a:dk1>
    <a:lt1>
      <a:srgbClr val="FFFFFF"/>
    </a:lt1>
    <a:dk2>
      <a:srgbClr val="000000"/>
    </a:dk2>
    <a:lt2>
      <a:srgbClr val="333333"/>
    </a:lt2>
    <a:accent1>
      <a:srgbClr val="76B900"/>
    </a:accent1>
    <a:accent2>
      <a:srgbClr val="FA6300"/>
    </a:accent2>
    <a:accent3>
      <a:srgbClr val="007A43"/>
    </a:accent3>
    <a:accent4>
      <a:srgbClr val="2F426B"/>
    </a:accent4>
    <a:accent5>
      <a:srgbClr val="990366"/>
    </a:accent5>
    <a:accent6>
      <a:srgbClr val="006A9A"/>
    </a:accent6>
    <a:hlink>
      <a:srgbClr val="76B900"/>
    </a:hlink>
    <a:folHlink>
      <a:srgbClr val="004831"/>
    </a:folHlink>
  </a:clrScheme>
</a:themeOverride>
</file>

<file path=ppt/theme/themeOverride2.xml><?xml version="1.0" encoding="utf-8"?>
<a:themeOverride xmlns:a="http://schemas.openxmlformats.org/drawingml/2006/main">
  <a:clrScheme name="NVIDIA + University of Illinois 2015 Template">
    <a:dk1>
      <a:srgbClr val="6F6F6F"/>
    </a:dk1>
    <a:lt1>
      <a:srgbClr val="FFFFFF"/>
    </a:lt1>
    <a:dk2>
      <a:srgbClr val="000000"/>
    </a:dk2>
    <a:lt2>
      <a:srgbClr val="333333"/>
    </a:lt2>
    <a:accent1>
      <a:srgbClr val="76B900"/>
    </a:accent1>
    <a:accent2>
      <a:srgbClr val="FA6300"/>
    </a:accent2>
    <a:accent3>
      <a:srgbClr val="007A43"/>
    </a:accent3>
    <a:accent4>
      <a:srgbClr val="2F426B"/>
    </a:accent4>
    <a:accent5>
      <a:srgbClr val="990366"/>
    </a:accent5>
    <a:accent6>
      <a:srgbClr val="006A9A"/>
    </a:accent6>
    <a:hlink>
      <a:srgbClr val="76B900"/>
    </a:hlink>
    <a:folHlink>
      <a:srgbClr val="004831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scription0 xmlns="1956f548-e1c6-4bad-9b00-9434a603b471" xsi:nil="true"/>
    <Test_x0020_Field xmlns="1956f548-e1c6-4bad-9b00-9434a603b471">Slides</Test_x0020_Field>
    <Order0 xmlns="1956f548-e1c6-4bad-9b00-9434a603b471">22.21</Order0>
    <Chapter xmlns="1956f548-e1c6-4bad-9b00-9434a603b471" xsi:nil="true"/>
    <Kit_x0020_Version xmlns="1956f548-e1c6-4bad-9b00-9434a603b471">Eval Kit</Kit_x0020_Version>
    <Quizzes xmlns="1956f548-e1c6-4bad-9b00-9434a603b471">N/A</Quizzes>
    <Labs xmlns="1956f548-e1c6-4bad-9b00-9434a603b471">N/A</Labs>
    <Lectures xmlns="1956f548-e1c6-4bad-9b00-9434a603b471">N/A</Lecture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B0370999F4D641B163DEC6FC797108" ma:contentTypeVersion="17" ma:contentTypeDescription="Create a new document." ma:contentTypeScope="" ma:versionID="7939aa0d029907ca2f60185f7fcbb4b3">
  <xsd:schema xmlns:xsd="http://www.w3.org/2001/XMLSchema" xmlns:xs="http://www.w3.org/2001/XMLSchema" xmlns:p="http://schemas.microsoft.com/office/2006/metadata/properties" xmlns:ns2="1956f548-e1c6-4bad-9b00-9434a603b471" targetNamespace="http://schemas.microsoft.com/office/2006/metadata/properties" ma:root="true" ma:fieldsID="f3011372e976e3b5ec1f02bb487973b2" ns2:_="">
    <xsd:import namespace="1956f548-e1c6-4bad-9b00-9434a603b471"/>
    <xsd:element name="properties">
      <xsd:complexType>
        <xsd:sequence>
          <xsd:element name="documentManagement">
            <xsd:complexType>
              <xsd:all>
                <xsd:element ref="ns2:Test_x0020_Field" minOccurs="0"/>
                <xsd:element ref="ns2:Order0" minOccurs="0"/>
                <xsd:element ref="ns2:Description0" minOccurs="0"/>
                <xsd:element ref="ns2:Chapter" minOccurs="0"/>
                <xsd:element ref="ns2:Lectures" minOccurs="0"/>
                <xsd:element ref="ns2:Labs" minOccurs="0"/>
                <xsd:element ref="ns2:Quizzes" minOccurs="0"/>
                <xsd:element ref="ns2:Kit_x0020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56f548-e1c6-4bad-9b00-9434a603b471" elementFormDefault="qualified">
    <xsd:import namespace="http://schemas.microsoft.com/office/2006/documentManagement/types"/>
    <xsd:import namespace="http://schemas.microsoft.com/office/infopath/2007/PartnerControls"/>
    <xsd:element name="Test_x0020_Field" ma:index="8" nillable="true" ma:displayName="Content Type" ma:default="Quiz Questions and Answers" ma:format="RadioButtons" ma:internalName="Test_x0020_Field">
      <xsd:simpleType>
        <xsd:restriction base="dms:Choice">
          <xsd:enumeration value="Quiz Questions and Answers"/>
          <xsd:enumeration value="Labs &amp; Solutions"/>
          <xsd:enumeration value="Slides"/>
          <xsd:enumeration value="Videos"/>
          <xsd:enumeration value="EBook Chapter"/>
          <xsd:enumeration value="Project"/>
          <xsd:enumeration value="Base Files"/>
          <xsd:enumeration value="Resource"/>
        </xsd:restriction>
      </xsd:simpleType>
    </xsd:element>
    <xsd:element name="Order0" ma:index="9" nillable="true" ma:displayName="Order" ma:decimals="3" ma:internalName="Order0" ma:percentage="FALSE">
      <xsd:simpleType>
        <xsd:restriction base="dms:Number"/>
      </xsd:simpleType>
    </xsd:element>
    <xsd:element name="Description0" ma:index="10" nillable="true" ma:displayName="Description" ma:internalName="Description0">
      <xsd:simpleType>
        <xsd:restriction base="dms:Text">
          <xsd:maxLength value="255"/>
        </xsd:restriction>
      </xsd:simpleType>
    </xsd:element>
    <xsd:element name="Chapter" ma:index="11" nillable="true" ma:displayName="Chapter" ma:internalName="Chapter">
      <xsd:simpleType>
        <xsd:restriction base="dms:Text">
          <xsd:maxLength value="255"/>
        </xsd:restriction>
      </xsd:simpleType>
    </xsd:element>
    <xsd:element name="Lectures" ma:index="12" nillable="true" ma:displayName="Lectures" ma:default="N/A" ma:format="Dropdown" ma:internalName="Lectur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Labs" ma:index="13" nillable="true" ma:displayName="Labs" ma:default="N/A" ma:format="Dropdown" ma:internalName="Lab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Quizzes" ma:index="14" nillable="true" ma:displayName="Quizzes" ma:default="N/A" ma:format="Dropdown" ma:internalName="Quizz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Kit_x0020_Version" ma:index="15" nillable="true" ma:displayName="Kit Version" ma:default="Eval Kit" ma:format="Dropdown" ma:internalName="Kit_x0020_Version">
      <xsd:simpleType>
        <xsd:restriction base="dms:Choice">
          <xsd:enumeration value="Eval Kit"/>
          <xsd:enumeration value="Release 1.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0708C7-5681-4D2B-8ED9-85BA793DED01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1956f548-e1c6-4bad-9b00-9434a603b471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CC185F5-7A2C-434E-8B4D-7EADA69D0E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56f548-e1c6-4bad-9b00-9434a603b47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6EB9C08-102B-4346-B9DC-F1748C0367A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3447</TotalTime>
  <Words>1116</Words>
  <Application>Microsoft Office PowerPoint</Application>
  <PresentationFormat>Custom</PresentationFormat>
  <Paragraphs>144</Paragraphs>
  <Slides>15</Slides>
  <Notes>0</Notes>
  <HiddenSlides>0</HiddenSlides>
  <MMClips>15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MS PGothic</vt:lpstr>
      <vt:lpstr>AkzidenzGrotesk</vt:lpstr>
      <vt:lpstr>Arial</vt:lpstr>
      <vt:lpstr>Arial Black</vt:lpstr>
      <vt:lpstr>Calibri</vt:lpstr>
      <vt:lpstr>Sentinel Medium</vt:lpstr>
      <vt:lpstr>Trebuchet MS</vt:lpstr>
      <vt:lpstr>1_Title &amp; Bullet </vt:lpstr>
      <vt:lpstr>Visio</vt:lpstr>
      <vt:lpstr>Lecture 21.1 - Related Programming Models: OpenACC</vt:lpstr>
      <vt:lpstr>Objective</vt:lpstr>
      <vt:lpstr>OpenACC</vt:lpstr>
      <vt:lpstr>OpenACC Pragmas</vt:lpstr>
      <vt:lpstr>Vector Addition in OpenACC</vt:lpstr>
      <vt:lpstr>Simple Matrix-Matrix Multiplication in OpenACC</vt:lpstr>
      <vt:lpstr>Some Observations (1)</vt:lpstr>
      <vt:lpstr>Some Observations (2)</vt:lpstr>
      <vt:lpstr>Some Observations (3)</vt:lpstr>
      <vt:lpstr>Some Observations (4)</vt:lpstr>
      <vt:lpstr>Motivation</vt:lpstr>
      <vt:lpstr>Frequently Encountered Issues</vt:lpstr>
      <vt:lpstr>OpenACC Device Model</vt:lpstr>
      <vt:lpstr>OpenACC Execution Model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22 - Related Programming Models: OpenACC</dc:title>
  <dc:creator>Calianno, Vincent Luke</dc:creator>
  <cp:lastModifiedBy>Andrew Schuh</cp:lastModifiedBy>
  <cp:revision>54</cp:revision>
  <dcterms:created xsi:type="dcterms:W3CDTF">2012-12-19T21:49:48Z</dcterms:created>
  <dcterms:modified xsi:type="dcterms:W3CDTF">2016-04-02T20:27:11Z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0x0101006BB0370999F4D641B163DEC6FC797108</vt:lpwstr>
  </property>
  <property fmtid="{D5CDD505-2E9C-101B-9397-08002B2CF9AE}" pid="3" name="Evaluation Kit Module">
    <vt:bool>true</vt:bool>
  </property>
</Properties>
</file>

<file path=docProps/thumbnail.jpeg>
</file>